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3"/>
  </p:notesMasterIdLst>
  <p:sldIdLst>
    <p:sldId id="257" r:id="rId2"/>
    <p:sldId id="258" r:id="rId3"/>
    <p:sldId id="259" r:id="rId4"/>
    <p:sldId id="287" r:id="rId5"/>
    <p:sldId id="272" r:id="rId6"/>
    <p:sldId id="260" r:id="rId7"/>
    <p:sldId id="273" r:id="rId8"/>
    <p:sldId id="261" r:id="rId9"/>
    <p:sldId id="262" r:id="rId10"/>
    <p:sldId id="283" r:id="rId11"/>
    <p:sldId id="282" r:id="rId12"/>
    <p:sldId id="275" r:id="rId13"/>
    <p:sldId id="293" r:id="rId14"/>
    <p:sldId id="284" r:id="rId15"/>
    <p:sldId id="285" r:id="rId16"/>
    <p:sldId id="286" r:id="rId17"/>
    <p:sldId id="279" r:id="rId18"/>
    <p:sldId id="276" r:id="rId19"/>
    <p:sldId id="277" r:id="rId20"/>
    <p:sldId id="288" r:id="rId21"/>
    <p:sldId id="278" r:id="rId22"/>
    <p:sldId id="289" r:id="rId23"/>
    <p:sldId id="291" r:id="rId24"/>
    <p:sldId id="290" r:id="rId25"/>
    <p:sldId id="280" r:id="rId26"/>
    <p:sldId id="292" r:id="rId27"/>
    <p:sldId id="281" r:id="rId28"/>
    <p:sldId id="268" r:id="rId29"/>
    <p:sldId id="269" r:id="rId30"/>
    <p:sldId id="270" r:id="rId31"/>
    <p:sldId id="27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78" d="100"/>
          <a:sy n="78" d="100"/>
        </p:scale>
        <p:origin x="110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arya\OneDrive\Desktop\Zomato%202\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arya\OneDrive\Desktop\Zomato%202\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arya\OneDrive\Desktop\Zomato%202\Dashboard.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[Dashboard.xlsx]Pivot!PivotTable8</c:name>
    <c:fmtId val="3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sz="1400"/>
              <a:t>Has Table booking</a:t>
            </a:r>
          </a:p>
        </c:rich>
      </c:tx>
      <c:layout>
        <c:manualLayout>
          <c:xMode val="edge"/>
          <c:yMode val="edge"/>
          <c:x val="0.50358944444444442"/>
          <c:y val="5.4415185185185184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3"/>
          </a:solidFill>
          <a:ln>
            <a:noFill/>
          </a:ln>
          <a:effectLst>
            <a:outerShdw blurRad="254000" sx="102000" sy="102000" algn="ctr" rotWithShape="0">
              <a:prstClr val="black">
                <a:alpha val="20000"/>
              </a:prstClr>
            </a:outerShdw>
          </a:effectLst>
        </c:spPr>
        <c:marker>
          <c:symbol val="circle"/>
          <c:size val="6"/>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1"/>
        <c:spPr>
          <a:solidFill>
            <a:schemeClr val="accent3"/>
          </a:solidFill>
          <a:ln>
            <a:noFill/>
          </a:ln>
          <a:effectLst>
            <a:outerShdw blurRad="254000" sx="102000" sy="102000" algn="ctr" rotWithShape="0">
              <a:prstClr val="black">
                <a:alpha val="20000"/>
              </a:prstClr>
            </a:outerShdw>
          </a:effectLst>
        </c:spPr>
      </c:pivotFmt>
      <c:pivotFmt>
        <c:idx val="32"/>
        <c:spPr>
          <a:solidFill>
            <a:schemeClr val="accent3"/>
          </a:solidFill>
          <a:ln>
            <a:noFill/>
          </a:ln>
          <a:effectLst>
            <a:outerShdw blurRad="254000" sx="102000" sy="102000" algn="ctr" rotWithShape="0">
              <a:prstClr val="black">
                <a:alpha val="20000"/>
              </a:prstClr>
            </a:outerShdw>
          </a:effectLst>
        </c:spPr>
      </c:pivotFmt>
      <c:pivotFmt>
        <c:idx val="33"/>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4"/>
        <c:spPr>
          <a:solidFill>
            <a:schemeClr val="accent3"/>
          </a:solidFill>
          <a:ln>
            <a:noFill/>
          </a:ln>
          <a:effectLst>
            <a:outerShdw blurRad="254000" sx="102000" sy="102000" algn="ctr" rotWithShape="0">
              <a:prstClr val="black">
                <a:alpha val="20000"/>
              </a:prstClr>
            </a:outerShdw>
          </a:effectLst>
        </c:spPr>
      </c:pivotFmt>
      <c:pivotFmt>
        <c:idx val="35"/>
        <c:spPr>
          <a:solidFill>
            <a:schemeClr val="accent3"/>
          </a:solidFill>
          <a:ln>
            <a:noFill/>
          </a:ln>
          <a:effectLst>
            <a:outerShdw blurRad="254000" sx="102000" sy="102000" algn="ctr" rotWithShape="0">
              <a:prstClr val="black">
                <a:alpha val="20000"/>
              </a:prstClr>
            </a:outerShdw>
          </a:effectLst>
        </c:spPr>
      </c:pivotFmt>
      <c:pivotFmt>
        <c:idx val="36"/>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37"/>
        <c:spPr>
          <a:solidFill>
            <a:schemeClr val="accent3"/>
          </a:solidFill>
          <a:ln>
            <a:noFill/>
          </a:ln>
          <a:effectLst>
            <a:outerShdw blurRad="254000" sx="102000" sy="102000" algn="ctr" rotWithShape="0">
              <a:prstClr val="black">
                <a:alpha val="20000"/>
              </a:prstClr>
            </a:outerShdw>
          </a:effectLst>
        </c:spPr>
      </c:pivotFmt>
      <c:pivotFmt>
        <c:idx val="38"/>
        <c:spPr>
          <a:solidFill>
            <a:schemeClr val="accent3"/>
          </a:solidFill>
          <a:ln>
            <a:noFill/>
          </a:ln>
          <a:effectLst>
            <a:outerShdw blurRad="254000" sx="102000" sy="102000" algn="ctr" rotWithShape="0">
              <a:prstClr val="black">
                <a:alpha val="20000"/>
              </a:prstClr>
            </a:outerShdw>
          </a:effectLst>
        </c:spPr>
      </c:pivotFmt>
      <c:pivotFmt>
        <c:idx val="39"/>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40"/>
        <c:spPr>
          <a:solidFill>
            <a:schemeClr val="accent3"/>
          </a:solidFill>
          <a:ln>
            <a:noFill/>
          </a:ln>
          <a:effectLst>
            <a:outerShdw blurRad="254000" sx="102000" sy="102000" algn="ctr" rotWithShape="0">
              <a:prstClr val="black">
                <a:alpha val="20000"/>
              </a:prstClr>
            </a:outerShdw>
          </a:effectLst>
        </c:spPr>
      </c:pivotFmt>
      <c:pivotFmt>
        <c:idx val="41"/>
        <c:spPr>
          <a:solidFill>
            <a:schemeClr val="accent3"/>
          </a:solidFill>
          <a:ln>
            <a:noFill/>
          </a:ln>
          <a:effectLst>
            <a:outerShdw blurRad="254000" sx="102000" sy="102000" algn="ctr" rotWithShape="0">
              <a:prstClr val="black">
                <a:alpha val="20000"/>
              </a:prstClr>
            </a:outerShdw>
          </a:effectLst>
        </c:spPr>
      </c:pivotFmt>
      <c:pivotFmt>
        <c:idx val="42"/>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43"/>
        <c:spPr>
          <a:solidFill>
            <a:schemeClr val="accent3"/>
          </a:solidFill>
          <a:ln>
            <a:noFill/>
          </a:ln>
          <a:effectLst>
            <a:outerShdw blurRad="254000" sx="102000" sy="102000" algn="ctr" rotWithShape="0">
              <a:prstClr val="black">
                <a:alpha val="20000"/>
              </a:prstClr>
            </a:outerShdw>
          </a:effectLst>
        </c:spPr>
      </c:pivotFmt>
      <c:pivotFmt>
        <c:idx val="44"/>
        <c:spPr>
          <a:solidFill>
            <a:schemeClr val="accent3"/>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3.2788055555555549E-2"/>
          <c:y val="0.11884666666666667"/>
          <c:w val="0.67894246057838292"/>
          <c:h val="0.85004975046364861"/>
        </c:manualLayout>
      </c:layout>
      <c:doughnutChart>
        <c:varyColors val="1"/>
        <c:ser>
          <c:idx val="0"/>
          <c:order val="0"/>
          <c:tx>
            <c:strRef>
              <c:f>Pivot!$AB$3</c:f>
              <c:strCache>
                <c:ptCount val="1"/>
                <c:pt idx="0">
                  <c:v>Total</c:v>
                </c:pt>
              </c:strCache>
            </c:strRef>
          </c:tx>
          <c:dPt>
            <c:idx val="0"/>
            <c:bubble3D val="0"/>
            <c:spPr>
              <a:solidFill>
                <a:schemeClr val="accent3">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16E2-4407-B9ED-FE0FCCCE0F40}"/>
              </c:ext>
            </c:extLst>
          </c:dPt>
          <c:dPt>
            <c:idx val="1"/>
            <c:bubble3D val="0"/>
            <c:spPr>
              <a:solidFill>
                <a:schemeClr val="accent3">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6E2-4407-B9ED-FE0FCCCE0F40}"/>
              </c:ext>
            </c:extLst>
          </c:dPt>
          <c:dLbls>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Pivot!$AA$4:$AA$6</c:f>
              <c:strCache>
                <c:ptCount val="2"/>
                <c:pt idx="0">
                  <c:v>No</c:v>
                </c:pt>
                <c:pt idx="1">
                  <c:v>Yes</c:v>
                </c:pt>
              </c:strCache>
            </c:strRef>
          </c:cat>
          <c:val>
            <c:numRef>
              <c:f>Pivot!$AB$4:$AB$6</c:f>
              <c:numCache>
                <c:formatCode>General</c:formatCode>
                <c:ptCount val="2"/>
                <c:pt idx="0">
                  <c:v>8393</c:v>
                </c:pt>
                <c:pt idx="1">
                  <c:v>1158</c:v>
                </c:pt>
              </c:numCache>
            </c:numRef>
          </c:val>
          <c:extLst>
            <c:ext xmlns:c16="http://schemas.microsoft.com/office/drawing/2014/chart" uri="{C3380CC4-5D6E-409C-BE32-E72D297353CC}">
              <c16:uniqueId val="{00000004-16E2-4407-B9ED-FE0FCCCE0F40}"/>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83660027777777779"/>
          <c:y val="0.42224703703703698"/>
          <c:w val="0.10695527777777777"/>
          <c:h val="0.1562822222222222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pivotSource>
    <c:name>[Dashboard.xlsx]Pivot!PivotTable9</c:name>
    <c:fmtId val="-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a:t>Has Online Delivery</a:t>
            </a:r>
          </a:p>
        </c:rich>
      </c:tx>
      <c:layout>
        <c:manualLayout>
          <c:xMode val="edge"/>
          <c:yMode val="edge"/>
          <c:x val="0.50028083333333329"/>
          <c:y val="6.1148148148148146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3"/>
          </a:solidFill>
          <a:ln>
            <a:noFill/>
          </a:ln>
          <a:effectLst>
            <a:outerShdw blurRad="254000" sx="102000" sy="102000" algn="ctr" rotWithShape="0">
              <a:prstClr val="black">
                <a:alpha val="20000"/>
              </a:prstClr>
            </a:outerShdw>
          </a:effectLst>
        </c:spPr>
        <c:marker>
          <c:symbol val="circle"/>
          <c:size val="6"/>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3"/>
          </a:solidFill>
          <a:ln>
            <a:noFill/>
          </a:ln>
          <a:effectLst>
            <a:outerShdw blurRad="254000" sx="102000" sy="102000" algn="ctr" rotWithShape="0">
              <a:prstClr val="black">
                <a:alpha val="20000"/>
              </a:prstClr>
            </a:outerShdw>
          </a:effectLst>
        </c:spPr>
      </c:pivotFmt>
      <c:pivotFmt>
        <c:idx val="3"/>
        <c:spPr>
          <a:solidFill>
            <a:schemeClr val="accent3"/>
          </a:solidFill>
          <a:ln>
            <a:noFill/>
          </a:ln>
          <a:effectLst>
            <a:outerShdw blurRad="254000" sx="102000" sy="102000" algn="ctr" rotWithShape="0">
              <a:prstClr val="black">
                <a:alpha val="20000"/>
              </a:prstClr>
            </a:outerShdw>
          </a:effectLst>
        </c:spPr>
      </c:pivotFmt>
      <c:pivotFmt>
        <c:idx val="4"/>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3"/>
          </a:solidFill>
          <a:ln>
            <a:noFill/>
          </a:ln>
          <a:effectLst>
            <a:outerShdw blurRad="254000" sx="102000" sy="102000" algn="ctr" rotWithShape="0">
              <a:prstClr val="black">
                <a:alpha val="20000"/>
              </a:prstClr>
            </a:outerShdw>
          </a:effectLst>
        </c:spPr>
      </c:pivotFmt>
      <c:pivotFmt>
        <c:idx val="6"/>
        <c:spPr>
          <a:solidFill>
            <a:schemeClr val="accent3"/>
          </a:solidFill>
          <a:ln>
            <a:noFill/>
          </a:ln>
          <a:effectLst>
            <a:outerShdw blurRad="254000" sx="102000" sy="102000" algn="ctr" rotWithShape="0">
              <a:prstClr val="black">
                <a:alpha val="20000"/>
              </a:prstClr>
            </a:outerShdw>
          </a:effectLst>
        </c:spPr>
      </c:pivotFmt>
      <c:pivotFmt>
        <c:idx val="7"/>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3"/>
          </a:solidFill>
          <a:ln>
            <a:noFill/>
          </a:ln>
          <a:effectLst>
            <a:outerShdw blurRad="254000" sx="102000" sy="102000" algn="ctr" rotWithShape="0">
              <a:prstClr val="black">
                <a:alpha val="20000"/>
              </a:prstClr>
            </a:outerShdw>
          </a:effectLst>
        </c:spPr>
      </c:pivotFmt>
      <c:pivotFmt>
        <c:idx val="9"/>
        <c:spPr>
          <a:solidFill>
            <a:schemeClr val="accent3"/>
          </a:solidFill>
          <a:ln>
            <a:noFill/>
          </a:ln>
          <a:effectLst>
            <a:outerShdw blurRad="254000" sx="102000" sy="102000" algn="ctr" rotWithShape="0">
              <a:prstClr val="black">
                <a:alpha val="20000"/>
              </a:prstClr>
            </a:outerShdw>
          </a:effectLst>
        </c:spPr>
      </c:pivotFmt>
      <c:pivotFmt>
        <c:idx val="10"/>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1"/>
        <c:spPr>
          <a:solidFill>
            <a:schemeClr val="accent3"/>
          </a:solidFill>
          <a:ln>
            <a:noFill/>
          </a:ln>
          <a:effectLst>
            <a:outerShdw blurRad="254000" sx="102000" sy="102000" algn="ctr" rotWithShape="0">
              <a:prstClr val="black">
                <a:alpha val="20000"/>
              </a:prstClr>
            </a:outerShdw>
          </a:effectLst>
        </c:spPr>
      </c:pivotFmt>
      <c:pivotFmt>
        <c:idx val="12"/>
        <c:spPr>
          <a:solidFill>
            <a:schemeClr val="accent3"/>
          </a:solidFill>
          <a:ln>
            <a:noFill/>
          </a:ln>
          <a:effectLst>
            <a:outerShdw blurRad="254000" sx="102000" sy="102000" algn="ctr" rotWithShape="0">
              <a:prstClr val="black">
                <a:alpha val="20000"/>
              </a:prstClr>
            </a:outerShdw>
          </a:effectLst>
        </c:spPr>
      </c:pivotFmt>
      <c:pivotFmt>
        <c:idx val="13"/>
        <c:spPr>
          <a:solidFill>
            <a:schemeClr val="accent3"/>
          </a:solidFill>
          <a:ln>
            <a:noFill/>
          </a:ln>
          <a:effectLst>
            <a:outerShdw blurRad="254000" sx="102000" sy="102000" algn="ctr" rotWithShape="0">
              <a:prstClr val="black">
                <a:alpha val="20000"/>
              </a:prstClr>
            </a:outerShdw>
          </a:effectLst>
        </c:spPr>
        <c:marker>
          <c:symbol val="none"/>
        </c:marker>
        <c:dLbl>
          <c:idx val="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4"/>
        <c:spPr>
          <a:solidFill>
            <a:schemeClr val="accent3"/>
          </a:solidFill>
          <a:ln>
            <a:noFill/>
          </a:ln>
          <a:effectLst>
            <a:outerShdw blurRad="254000" sx="102000" sy="102000" algn="ctr" rotWithShape="0">
              <a:prstClr val="black">
                <a:alpha val="20000"/>
              </a:prstClr>
            </a:outerShdw>
          </a:effectLst>
        </c:spPr>
      </c:pivotFmt>
      <c:pivotFmt>
        <c:idx val="15"/>
        <c:spPr>
          <a:solidFill>
            <a:schemeClr val="accent3"/>
          </a:solidFill>
          <a:ln>
            <a:noFill/>
          </a:ln>
          <a:effectLst>
            <a:outerShdw blurRad="254000" sx="102000" sy="102000" algn="ctr" rotWithShape="0">
              <a:prstClr val="black">
                <a:alpha val="20000"/>
              </a:prstClr>
            </a:outerShdw>
          </a:effectLst>
        </c:spPr>
      </c:pivotFmt>
    </c:pivotFmts>
    <c:plotArea>
      <c:layout>
        <c:manualLayout>
          <c:layoutTarget val="inner"/>
          <c:xMode val="edge"/>
          <c:yMode val="edge"/>
          <c:x val="2.1231944444444449E-2"/>
          <c:y val="0.12214444444444444"/>
          <c:w val="0.65755479041178067"/>
          <c:h val="0.83677970069965335"/>
        </c:manualLayout>
      </c:layout>
      <c:doughnutChart>
        <c:varyColors val="1"/>
        <c:ser>
          <c:idx val="0"/>
          <c:order val="0"/>
          <c:tx>
            <c:strRef>
              <c:f>Pivot!$AB$25</c:f>
              <c:strCache>
                <c:ptCount val="1"/>
                <c:pt idx="0">
                  <c:v>Total</c:v>
                </c:pt>
              </c:strCache>
            </c:strRef>
          </c:tx>
          <c:dPt>
            <c:idx val="0"/>
            <c:bubble3D val="0"/>
            <c:spPr>
              <a:solidFill>
                <a:schemeClr val="accent3">
                  <a:shade val="76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CC8E-4A77-9A24-1AAE98C2E815}"/>
              </c:ext>
            </c:extLst>
          </c:dPt>
          <c:dPt>
            <c:idx val="1"/>
            <c:bubble3D val="0"/>
            <c:spPr>
              <a:solidFill>
                <a:schemeClr val="accent3">
                  <a:tint val="77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CC8E-4A77-9A24-1AAE98C2E815}"/>
              </c:ext>
            </c:extLst>
          </c:dPt>
          <c:dLbls>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Pivot!$AA$26:$AA$28</c:f>
              <c:strCache>
                <c:ptCount val="2"/>
                <c:pt idx="0">
                  <c:v>No</c:v>
                </c:pt>
                <c:pt idx="1">
                  <c:v>Yes</c:v>
                </c:pt>
              </c:strCache>
            </c:strRef>
          </c:cat>
          <c:val>
            <c:numRef>
              <c:f>Pivot!$AB$26:$AB$28</c:f>
              <c:numCache>
                <c:formatCode>General</c:formatCode>
                <c:ptCount val="2"/>
                <c:pt idx="0">
                  <c:v>7100</c:v>
                </c:pt>
                <c:pt idx="1">
                  <c:v>2451</c:v>
                </c:pt>
              </c:numCache>
            </c:numRef>
          </c:val>
          <c:extLst>
            <c:ext xmlns:c16="http://schemas.microsoft.com/office/drawing/2014/chart" uri="{C3380CC4-5D6E-409C-BE32-E72D297353CC}">
              <c16:uniqueId val="{00000004-CC8E-4A77-9A24-1AAE98C2E815}"/>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79426694444444434"/>
          <c:y val="0.42224703703703698"/>
          <c:w val="0.10695527777777777"/>
          <c:h val="0.1562822222222222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[Dashboard.xlsx]Pivot!PivotTable4</c:name>
    <c:fmtId val="43"/>
  </c:pivotSource>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dirty="0"/>
              <a:t>Average Price Range</a:t>
            </a:r>
          </a:p>
        </c:rich>
      </c:tx>
      <c:layout>
        <c:manualLayout>
          <c:xMode val="edge"/>
          <c:yMode val="edge"/>
          <c:x val="0.25893893940998158"/>
          <c:y val="6.1374431370891477E-2"/>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ivotFmts>
      <c:pivotFmt>
        <c:idx val="0"/>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1"/>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w="22225" cap="rnd" cmpd="sng" algn="ctr">
            <a:solidFill>
              <a:schemeClr val="accent2"/>
            </a:solidFill>
            <a:round/>
          </a:ln>
          <a:effectLst/>
        </c:spPr>
        <c:marker>
          <c:symbol val="diamond"/>
          <c:size val="6"/>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w="22225" cap="rnd" cmpd="sng" algn="ctr">
            <a:solidFill>
              <a:schemeClr val="accent2"/>
            </a:solidFill>
            <a:round/>
          </a:ln>
          <a:effectLst/>
        </c:spPr>
        <c:marker>
          <c:symbol val="diamond"/>
          <c:size val="6"/>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2">
                  <a:tint val="64000"/>
                  <a:lumMod val="118000"/>
                </a:schemeClr>
              </a:gs>
              <a:gs pos="100000">
                <a:schemeClr val="accent2">
                  <a:tint val="92000"/>
                  <a:alpha val="100000"/>
                  <a:lumMod val="110000"/>
                </a:schemeClr>
              </a:gs>
            </a:gsLst>
            <a:lin ang="5400000" scaled="0"/>
          </a:gradFill>
          <a:ln w="22225" cap="rnd" cmpd="sng" algn="ctr">
            <a:solidFill>
              <a:schemeClr val="accent2"/>
            </a:solidFill>
            <a:round/>
          </a:ln>
          <a:effectLst/>
        </c:spPr>
        <c:marker>
          <c:symbol val="diamond"/>
          <c:size val="6"/>
          <c:spPr>
            <a:solidFill>
              <a:schemeClr val="accent2"/>
            </a:solidFill>
            <a:ln w="9525" cap="flat" cmpd="sng" algn="ctr">
              <a:solidFill>
                <a:schemeClr val="accen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023210611398112"/>
          <c:y val="0.19976296398886781"/>
          <c:w val="0.8689157845383696"/>
          <c:h val="0.50359006778427073"/>
        </c:manualLayout>
      </c:layout>
      <c:lineChart>
        <c:grouping val="standard"/>
        <c:varyColors val="0"/>
        <c:ser>
          <c:idx val="0"/>
          <c:order val="0"/>
          <c:tx>
            <c:strRef>
              <c:f>Pivot!$B$53</c:f>
              <c:strCache>
                <c:ptCount val="1"/>
                <c:pt idx="0">
                  <c:v>Total</c:v>
                </c:pt>
              </c:strCache>
            </c:strRef>
          </c:tx>
          <c:spPr>
            <a:ln w="22225" cap="rnd" cmpd="sng" algn="ctr">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Pivot!$A$54:$A$69</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Pivot!$B$54:$B$69</c:f>
              <c:numCache>
                <c:formatCode>0.0</c:formatCode>
                <c:ptCount val="15"/>
                <c:pt idx="0">
                  <c:v>2.125</c:v>
                </c:pt>
                <c:pt idx="1">
                  <c:v>3.4</c:v>
                </c:pt>
                <c:pt idx="2">
                  <c:v>2.5</c:v>
                </c:pt>
                <c:pt idx="3">
                  <c:v>1.7216828478964401</c:v>
                </c:pt>
                <c:pt idx="4">
                  <c:v>2.9523809523809526</c:v>
                </c:pt>
                <c:pt idx="5">
                  <c:v>3.15</c:v>
                </c:pt>
                <c:pt idx="6">
                  <c:v>3.3636363636363638</c:v>
                </c:pt>
                <c:pt idx="7">
                  <c:v>3.65</c:v>
                </c:pt>
                <c:pt idx="8">
                  <c:v>3.65</c:v>
                </c:pt>
                <c:pt idx="9">
                  <c:v>3.5833333333333335</c:v>
                </c:pt>
                <c:pt idx="10">
                  <c:v>2.85</c:v>
                </c:pt>
                <c:pt idx="11">
                  <c:v>2.8235294117647061</c:v>
                </c:pt>
                <c:pt idx="12">
                  <c:v>3.2166666666666668</c:v>
                </c:pt>
                <c:pt idx="13">
                  <c:v>2.75</c:v>
                </c:pt>
                <c:pt idx="14">
                  <c:v>2.0460829493087558</c:v>
                </c:pt>
              </c:numCache>
            </c:numRef>
          </c:val>
          <c:smooth val="0"/>
          <c:extLst>
            <c:ext xmlns:c16="http://schemas.microsoft.com/office/drawing/2014/chart" uri="{C3380CC4-5D6E-409C-BE32-E72D297353CC}">
              <c16:uniqueId val="{00000000-6761-48FB-B84B-F7F4B92A9226}"/>
            </c:ext>
          </c:extLst>
        </c:ser>
        <c:dLbls>
          <c:dLblPos val="ctr"/>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52232943"/>
        <c:axId val="752237743"/>
      </c:lineChart>
      <c:catAx>
        <c:axId val="752232943"/>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52237743"/>
        <c:crosses val="autoZero"/>
        <c:auto val="1"/>
        <c:lblAlgn val="ctr"/>
        <c:lblOffset val="100"/>
        <c:noMultiLvlLbl val="0"/>
      </c:catAx>
      <c:valAx>
        <c:axId val="752237743"/>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52232943"/>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AFF3D-FB12-4A6F-81E1-E8686E584879}" type="datetimeFigureOut">
              <a:rPr lang="en-IN" smtClean="0"/>
              <a:t>09-10-2024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583B0-00D4-4251-8BE9-1B187C45438A}" type="slidenum">
              <a:rPr lang="en-IN" smtClean="0"/>
              <a:t>‹#›</a:t>
            </a:fld>
            <a:endParaRPr lang="en-IN"/>
          </a:p>
        </p:txBody>
      </p:sp>
    </p:spTree>
    <p:extLst>
      <p:ext uri="{BB962C8B-B14F-4D97-AF65-F5344CB8AC3E}">
        <p14:creationId xmlns:p14="http://schemas.microsoft.com/office/powerpoint/2010/main" val="3854188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71583B0-00D4-4251-8BE9-1B187C45438A}" type="slidenum">
              <a:rPr lang="en-IN" smtClean="0"/>
              <a:t>18</a:t>
            </a:fld>
            <a:endParaRPr lang="en-IN"/>
          </a:p>
        </p:txBody>
      </p:sp>
    </p:spTree>
    <p:extLst>
      <p:ext uri="{BB962C8B-B14F-4D97-AF65-F5344CB8AC3E}">
        <p14:creationId xmlns:p14="http://schemas.microsoft.com/office/powerpoint/2010/main" val="117492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17982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D95A96-D0B4-4149-9DA2-939156AB7D59}"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320906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1855137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182605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572439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557432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3449899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769942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2437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518882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61072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D95A96-D0B4-4149-9DA2-939156AB7D59}"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382245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D95A96-D0B4-4149-9DA2-939156AB7D59}" type="datetimeFigureOut">
              <a:rPr lang="en-IN" smtClean="0"/>
              <a:t>09-10-2024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1519385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3469618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118031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AD95A96-D0B4-4149-9DA2-939156AB7D59}" type="datetimeFigureOut">
              <a:rPr lang="en-IN" smtClean="0"/>
              <a:t>09-10-2024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289948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D95A96-D0B4-4149-9DA2-939156AB7D59}" type="datetimeFigureOut">
              <a:rPr lang="en-IN" smtClean="0"/>
              <a:t>09-10-2024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DE19D1-98BB-4949-8333-A759CBCA9550}" type="slidenum">
              <a:rPr lang="en-IN" smtClean="0"/>
              <a:t>‹#›</a:t>
            </a:fld>
            <a:endParaRPr lang="en-IN"/>
          </a:p>
        </p:txBody>
      </p:sp>
    </p:spTree>
    <p:extLst>
      <p:ext uri="{BB962C8B-B14F-4D97-AF65-F5344CB8AC3E}">
        <p14:creationId xmlns:p14="http://schemas.microsoft.com/office/powerpoint/2010/main" val="70553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AD95A96-D0B4-4149-9DA2-939156AB7D59}" type="datetimeFigureOut">
              <a:rPr lang="en-IN" smtClean="0"/>
              <a:t>09-10-2024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DE19D1-98BB-4949-8333-A759CBCA9550}" type="slidenum">
              <a:rPr lang="en-IN" smtClean="0"/>
              <a:t>‹#›</a:t>
            </a:fld>
            <a:endParaRPr lang="en-IN"/>
          </a:p>
        </p:txBody>
      </p:sp>
    </p:spTree>
    <p:extLst>
      <p:ext uri="{BB962C8B-B14F-4D97-AF65-F5344CB8AC3E}">
        <p14:creationId xmlns:p14="http://schemas.microsoft.com/office/powerpoint/2010/main" val="2919343716"/>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alpha val="73000"/>
          </a:srgbClr>
        </a:soli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24A81A5B-D4C1-FB67-B692-F7EB23F0283F}"/>
              </a:ext>
            </a:extLst>
          </p:cNvPr>
          <p:cNvSpPr/>
          <p:nvPr/>
        </p:nvSpPr>
        <p:spPr>
          <a:xfrm>
            <a:off x="5557520" y="-91440"/>
            <a:ext cx="10607040" cy="7244080"/>
          </a:xfrm>
          <a:prstGeom prst="parallelogram">
            <a:avLst>
              <a:gd name="adj" fmla="val 55519"/>
            </a:avLst>
          </a:prstGeom>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8762CEC8-8CE5-E4CD-CD2E-F5A16E8F80F2}"/>
              </a:ext>
            </a:extLst>
          </p:cNvPr>
          <p:cNvSpPr txBox="1"/>
          <p:nvPr/>
        </p:nvSpPr>
        <p:spPr>
          <a:xfrm>
            <a:off x="-1835631" y="5210073"/>
            <a:ext cx="8991600" cy="1323439"/>
          </a:xfrm>
          <a:prstGeom prst="rect">
            <a:avLst/>
          </a:prstGeom>
          <a:noFill/>
        </p:spPr>
        <p:txBody>
          <a:bodyPr wrap="square">
            <a:spAutoFit/>
          </a:bodyPr>
          <a:lstStyle/>
          <a:p>
            <a:pPr algn="ctr"/>
            <a:r>
              <a:rPr lang="en-US" sz="4000" b="1" dirty="0">
                <a:solidFill>
                  <a:schemeClr val="bg1"/>
                </a:solidFill>
              </a:rPr>
              <a:t>Global Restaurant</a:t>
            </a:r>
          </a:p>
          <a:p>
            <a:pPr algn="ctr"/>
            <a:r>
              <a:rPr lang="en-US" sz="4000" b="1" dirty="0">
                <a:solidFill>
                  <a:schemeClr val="bg1"/>
                </a:solidFill>
              </a:rPr>
              <a:t>Analysis &amp; Insights</a:t>
            </a:r>
          </a:p>
        </p:txBody>
      </p:sp>
      <p:sp>
        <p:nvSpPr>
          <p:cNvPr id="6" name="TextBox 5">
            <a:extLst>
              <a:ext uri="{FF2B5EF4-FFF2-40B4-BE49-F238E27FC236}">
                <a16:creationId xmlns:a16="http://schemas.microsoft.com/office/drawing/2014/main" id="{29D18F0C-888C-6D6E-661C-E5D118AB1706}"/>
              </a:ext>
            </a:extLst>
          </p:cNvPr>
          <p:cNvSpPr txBox="1"/>
          <p:nvPr/>
        </p:nvSpPr>
        <p:spPr>
          <a:xfrm>
            <a:off x="623361" y="620804"/>
            <a:ext cx="6310002" cy="1862048"/>
          </a:xfrm>
          <a:prstGeom prst="rect">
            <a:avLst/>
          </a:prstGeom>
          <a:noFill/>
        </p:spPr>
        <p:txBody>
          <a:bodyPr wrap="square">
            <a:spAutoFit/>
          </a:bodyPr>
          <a:lstStyle/>
          <a:p>
            <a:r>
              <a:rPr lang="en-US" sz="11500" b="1" dirty="0">
                <a:solidFill>
                  <a:schemeClr val="bg1"/>
                </a:solidFill>
                <a:latin typeface="Arial" panose="020B0604020202020204" pitchFamily="34" charset="0"/>
                <a:cs typeface="Arial" panose="020B0604020202020204" pitchFamily="34" charset="0"/>
              </a:rPr>
              <a:t>Zomato</a:t>
            </a:r>
            <a:endParaRPr lang="en-IN" sz="3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D5BA7526-C029-C6C5-D3DF-CDAB842673DB}"/>
              </a:ext>
            </a:extLst>
          </p:cNvPr>
          <p:cNvPicPr>
            <a:picLocks noChangeAspect="1"/>
          </p:cNvPicPr>
          <p:nvPr/>
        </p:nvPicPr>
        <p:blipFill>
          <a:blip r:embed="rId2"/>
          <a:stretch>
            <a:fillRect/>
          </a:stretch>
        </p:blipFill>
        <p:spPr>
          <a:xfrm>
            <a:off x="6014720" y="3018061"/>
            <a:ext cx="7649398" cy="3824699"/>
          </a:xfrm>
          <a:prstGeom prst="parallelogram">
            <a:avLst>
              <a:gd name="adj" fmla="val 51226"/>
            </a:avLst>
          </a:prstGeom>
        </p:spPr>
      </p:pic>
    </p:spTree>
    <p:extLst>
      <p:ext uri="{BB962C8B-B14F-4D97-AF65-F5344CB8AC3E}">
        <p14:creationId xmlns:p14="http://schemas.microsoft.com/office/powerpoint/2010/main" val="3681682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3DC1B78-50F6-517C-0BA9-04DEFEFAD38D}"/>
              </a:ext>
            </a:extLst>
          </p:cNvPr>
          <p:cNvPicPr>
            <a:picLocks noChangeAspect="1"/>
          </p:cNvPicPr>
          <p:nvPr/>
        </p:nvPicPr>
        <p:blipFill>
          <a:blip r:embed="rId2"/>
          <a:stretch>
            <a:fillRect/>
          </a:stretch>
        </p:blipFill>
        <p:spPr>
          <a:xfrm>
            <a:off x="6653621" y="2674558"/>
            <a:ext cx="5149342" cy="2697062"/>
          </a:xfrm>
          <a:prstGeom prst="rect">
            <a:avLst/>
          </a:prstGeom>
        </p:spPr>
      </p:pic>
      <p:sp>
        <p:nvSpPr>
          <p:cNvPr id="3" name="TextBox 2">
            <a:extLst>
              <a:ext uri="{FF2B5EF4-FFF2-40B4-BE49-F238E27FC236}">
                <a16:creationId xmlns:a16="http://schemas.microsoft.com/office/drawing/2014/main" id="{F8899B0A-6682-98A9-C22F-CB36354A537E}"/>
              </a:ext>
            </a:extLst>
          </p:cNvPr>
          <p:cNvSpPr txBox="1"/>
          <p:nvPr/>
        </p:nvSpPr>
        <p:spPr>
          <a:xfrm>
            <a:off x="389037" y="2674558"/>
            <a:ext cx="6096000" cy="2308324"/>
          </a:xfrm>
          <a:prstGeom prst="rect">
            <a:avLst/>
          </a:prstGeom>
          <a:noFill/>
        </p:spPr>
        <p:txBody>
          <a:bodyPr wrap="square">
            <a:spAutoFit/>
          </a:bodyPr>
          <a:lstStyle/>
          <a:p>
            <a:r>
              <a:rPr lang="en-US" sz="1800" dirty="0">
                <a:solidFill>
                  <a:schemeClr val="tx2"/>
                </a:solidFill>
              </a:rPr>
              <a:t>The given chart displays the country wise count of restaurants present in given data. This column chart gives the count of restaurant with comparison other countries </a:t>
            </a:r>
          </a:p>
          <a:p>
            <a:r>
              <a:rPr lang="en-US" dirty="0">
                <a:solidFill>
                  <a:schemeClr val="tx2"/>
                </a:solidFill>
              </a:rPr>
              <a:t>India is the country with highest number of restaurant with 8652 restaurant present in the country</a:t>
            </a:r>
          </a:p>
          <a:p>
            <a:r>
              <a:rPr lang="en-US" sz="1800" dirty="0">
                <a:solidFill>
                  <a:schemeClr val="tx2"/>
                </a:solidFill>
              </a:rPr>
              <a:t>Canada is the country with</a:t>
            </a:r>
            <a:r>
              <a:rPr lang="en-US" dirty="0">
                <a:solidFill>
                  <a:schemeClr val="tx2"/>
                </a:solidFill>
              </a:rPr>
              <a:t> least number of restaurants with count of 4 restaurants</a:t>
            </a:r>
            <a:endParaRPr lang="en-US" sz="1800" dirty="0">
              <a:solidFill>
                <a:schemeClr val="tx2"/>
              </a:solidFill>
            </a:endParaRPr>
          </a:p>
        </p:txBody>
      </p:sp>
      <p:sp>
        <p:nvSpPr>
          <p:cNvPr id="5" name="TextBox 4">
            <a:extLst>
              <a:ext uri="{FF2B5EF4-FFF2-40B4-BE49-F238E27FC236}">
                <a16:creationId xmlns:a16="http://schemas.microsoft.com/office/drawing/2014/main" id="{115D1731-89AA-939C-177F-FAB1182E65E9}"/>
              </a:ext>
            </a:extLst>
          </p:cNvPr>
          <p:cNvSpPr txBox="1"/>
          <p:nvPr/>
        </p:nvSpPr>
        <p:spPr>
          <a:xfrm>
            <a:off x="4082541" y="246431"/>
            <a:ext cx="3425824" cy="646331"/>
          </a:xfrm>
          <a:prstGeom prst="rect">
            <a:avLst/>
          </a:prstGeom>
          <a:noFill/>
        </p:spPr>
        <p:txBody>
          <a:bodyPr wrap="square">
            <a:spAutoFit/>
          </a:bodyPr>
          <a:lstStyle/>
          <a:p>
            <a:pPr algn="ctr"/>
            <a:r>
              <a:rPr lang="en-US" sz="3600" b="1" dirty="0"/>
              <a:t>Data Analysis</a:t>
            </a:r>
            <a:endParaRPr lang="en-IN" sz="3600" dirty="0"/>
          </a:p>
        </p:txBody>
      </p:sp>
      <p:sp>
        <p:nvSpPr>
          <p:cNvPr id="7" name="TextBox 6">
            <a:extLst>
              <a:ext uri="{FF2B5EF4-FFF2-40B4-BE49-F238E27FC236}">
                <a16:creationId xmlns:a16="http://schemas.microsoft.com/office/drawing/2014/main" id="{5C7E30E4-1893-F8D4-AE59-478626D9DC45}"/>
              </a:ext>
            </a:extLst>
          </p:cNvPr>
          <p:cNvSpPr txBox="1"/>
          <p:nvPr/>
        </p:nvSpPr>
        <p:spPr>
          <a:xfrm>
            <a:off x="389037" y="1301949"/>
            <a:ext cx="10003659" cy="584775"/>
          </a:xfrm>
          <a:prstGeom prst="rect">
            <a:avLst/>
          </a:prstGeom>
          <a:noFill/>
        </p:spPr>
        <p:txBody>
          <a:bodyPr wrap="square">
            <a:spAutoFit/>
          </a:bodyPr>
          <a:lstStyle/>
          <a:p>
            <a:pPr algn="ctr"/>
            <a:r>
              <a:rPr lang="en-US" sz="3200" b="1" u="sng" dirty="0">
                <a:solidFill>
                  <a:schemeClr val="tx2"/>
                </a:solidFill>
              </a:rPr>
              <a:t>Number of Restaurants in each country</a:t>
            </a:r>
          </a:p>
        </p:txBody>
      </p:sp>
    </p:spTree>
    <p:extLst>
      <p:ext uri="{BB962C8B-B14F-4D97-AF65-F5344CB8AC3E}">
        <p14:creationId xmlns:p14="http://schemas.microsoft.com/office/powerpoint/2010/main" val="1493490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86B2FE2-B26A-B76E-FA5B-F289DAE037B5}"/>
              </a:ext>
            </a:extLst>
          </p:cNvPr>
          <p:cNvPicPr>
            <a:picLocks noChangeAspect="1"/>
          </p:cNvPicPr>
          <p:nvPr/>
        </p:nvPicPr>
        <p:blipFill>
          <a:blip r:embed="rId2"/>
          <a:stretch>
            <a:fillRect/>
          </a:stretch>
        </p:blipFill>
        <p:spPr>
          <a:xfrm>
            <a:off x="6449962" y="2517302"/>
            <a:ext cx="5410420" cy="2911626"/>
          </a:xfrm>
          <a:prstGeom prst="rect">
            <a:avLst/>
          </a:prstGeom>
        </p:spPr>
      </p:pic>
      <p:sp>
        <p:nvSpPr>
          <p:cNvPr id="4" name="TextBox 3">
            <a:extLst>
              <a:ext uri="{FF2B5EF4-FFF2-40B4-BE49-F238E27FC236}">
                <a16:creationId xmlns:a16="http://schemas.microsoft.com/office/drawing/2014/main" id="{1632447C-5445-CC47-1885-FB560F36C86A}"/>
              </a:ext>
            </a:extLst>
          </p:cNvPr>
          <p:cNvSpPr txBox="1"/>
          <p:nvPr/>
        </p:nvSpPr>
        <p:spPr>
          <a:xfrm>
            <a:off x="331618" y="2864633"/>
            <a:ext cx="5850193" cy="2031325"/>
          </a:xfrm>
          <a:prstGeom prst="rect">
            <a:avLst/>
          </a:prstGeom>
          <a:noFill/>
        </p:spPr>
        <p:txBody>
          <a:bodyPr wrap="square">
            <a:spAutoFit/>
          </a:bodyPr>
          <a:lstStyle/>
          <a:p>
            <a:r>
              <a:rPr lang="en-US" sz="1800" dirty="0">
                <a:solidFill>
                  <a:schemeClr val="tx2"/>
                </a:solidFill>
              </a:rPr>
              <a:t>The given chart </a:t>
            </a:r>
            <a:r>
              <a:rPr lang="en-US" dirty="0">
                <a:solidFill>
                  <a:schemeClr val="tx2"/>
                </a:solidFill>
              </a:rPr>
              <a:t>g</a:t>
            </a:r>
            <a:r>
              <a:rPr lang="en-US" sz="1800" dirty="0">
                <a:solidFill>
                  <a:schemeClr val="tx2"/>
                </a:solidFill>
              </a:rPr>
              <a:t>ives you the </a:t>
            </a:r>
            <a:r>
              <a:rPr lang="en-US" dirty="0">
                <a:solidFill>
                  <a:schemeClr val="tx2"/>
                </a:solidFill>
              </a:rPr>
              <a:t>year wise count of restaurants opened. </a:t>
            </a:r>
          </a:p>
          <a:p>
            <a:r>
              <a:rPr lang="en-US" sz="1800" dirty="0">
                <a:solidFill>
                  <a:schemeClr val="tx2"/>
                </a:solidFill>
              </a:rPr>
              <a:t>The mo</a:t>
            </a:r>
            <a:r>
              <a:rPr lang="en-US" dirty="0">
                <a:solidFill>
                  <a:schemeClr val="tx2"/>
                </a:solidFill>
              </a:rPr>
              <a:t>st number of restaurants were opened in 2018 which was 1102, followed by year 2011 which was 1098 </a:t>
            </a:r>
          </a:p>
          <a:p>
            <a:r>
              <a:rPr lang="en-US" sz="1800" dirty="0">
                <a:solidFill>
                  <a:schemeClr val="tx2"/>
                </a:solidFill>
              </a:rPr>
              <a:t>The least number of restaurants were </a:t>
            </a:r>
            <a:r>
              <a:rPr lang="en-US" dirty="0">
                <a:solidFill>
                  <a:schemeClr val="tx2"/>
                </a:solidFill>
              </a:rPr>
              <a:t>opened in year 2012 which was 1022</a:t>
            </a:r>
            <a:endParaRPr lang="en-IN" sz="1800" dirty="0">
              <a:solidFill>
                <a:schemeClr val="tx2"/>
              </a:solidFill>
            </a:endParaRPr>
          </a:p>
        </p:txBody>
      </p:sp>
      <p:sp>
        <p:nvSpPr>
          <p:cNvPr id="6" name="TextBox 5">
            <a:extLst>
              <a:ext uri="{FF2B5EF4-FFF2-40B4-BE49-F238E27FC236}">
                <a16:creationId xmlns:a16="http://schemas.microsoft.com/office/drawing/2014/main" id="{8E5D5B37-4192-3AC1-CDD8-5E469B1E4C57}"/>
              </a:ext>
            </a:extLst>
          </p:cNvPr>
          <p:cNvSpPr txBox="1"/>
          <p:nvPr/>
        </p:nvSpPr>
        <p:spPr>
          <a:xfrm>
            <a:off x="2005780" y="1039177"/>
            <a:ext cx="8180439" cy="584775"/>
          </a:xfrm>
          <a:prstGeom prst="rect">
            <a:avLst/>
          </a:prstGeom>
          <a:noFill/>
        </p:spPr>
        <p:txBody>
          <a:bodyPr wrap="square">
            <a:spAutoFit/>
          </a:bodyPr>
          <a:lstStyle/>
          <a:p>
            <a:pPr algn="ctr"/>
            <a:r>
              <a:rPr lang="en-US" sz="3200" b="1" u="sng" dirty="0">
                <a:solidFill>
                  <a:schemeClr val="tx2"/>
                </a:solidFill>
              </a:rPr>
              <a:t>Restaurant opened each year</a:t>
            </a:r>
          </a:p>
        </p:txBody>
      </p:sp>
    </p:spTree>
    <p:extLst>
      <p:ext uri="{BB962C8B-B14F-4D97-AF65-F5344CB8AC3E}">
        <p14:creationId xmlns:p14="http://schemas.microsoft.com/office/powerpoint/2010/main" val="2299176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B68CDF9-C6CD-4754-8217-A92A777876BA}"/>
              </a:ext>
            </a:extLst>
          </p:cNvPr>
          <p:cNvGraphicFramePr>
            <a:graphicFrameLocks/>
          </p:cNvGraphicFramePr>
          <p:nvPr>
            <p:extLst>
              <p:ext uri="{D42A27DB-BD31-4B8C-83A1-F6EECF244321}">
                <p14:modId xmlns:p14="http://schemas.microsoft.com/office/powerpoint/2010/main" val="1268817228"/>
              </p:ext>
            </p:extLst>
          </p:nvPr>
        </p:nvGraphicFramePr>
        <p:xfrm>
          <a:off x="3563843" y="1552114"/>
          <a:ext cx="4754595" cy="328511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BEA9E88B-A1EE-B5D8-594F-058A172EE258}"/>
              </a:ext>
            </a:extLst>
          </p:cNvPr>
          <p:cNvSpPr txBox="1"/>
          <p:nvPr/>
        </p:nvSpPr>
        <p:spPr>
          <a:xfrm>
            <a:off x="2285997" y="5116178"/>
            <a:ext cx="7310285" cy="954107"/>
          </a:xfrm>
          <a:prstGeom prst="rect">
            <a:avLst/>
          </a:prstGeom>
          <a:noFill/>
        </p:spPr>
        <p:txBody>
          <a:bodyPr wrap="square" rtlCol="0">
            <a:spAutoFit/>
          </a:bodyPr>
          <a:lstStyle/>
          <a:p>
            <a:pPr algn="ctr"/>
            <a:r>
              <a:rPr lang="en-US" sz="2000" b="1" dirty="0"/>
              <a:t>Restaurant providing Table booking </a:t>
            </a:r>
          </a:p>
          <a:p>
            <a:pPr algn="ctr"/>
            <a:r>
              <a:rPr lang="en-US" dirty="0"/>
              <a:t>The above chart shows the percentage of restaurant provide Table booking in all the countries from the given data </a:t>
            </a:r>
            <a:endParaRPr lang="en-IN" dirty="0"/>
          </a:p>
        </p:txBody>
      </p:sp>
      <p:sp>
        <p:nvSpPr>
          <p:cNvPr id="3" name="TextBox 2">
            <a:extLst>
              <a:ext uri="{FF2B5EF4-FFF2-40B4-BE49-F238E27FC236}">
                <a16:creationId xmlns:a16="http://schemas.microsoft.com/office/drawing/2014/main" id="{44D624D7-324F-A417-D8E3-7B58F9ABB697}"/>
              </a:ext>
            </a:extLst>
          </p:cNvPr>
          <p:cNvSpPr txBox="1"/>
          <p:nvPr/>
        </p:nvSpPr>
        <p:spPr>
          <a:xfrm>
            <a:off x="589935" y="319062"/>
            <a:ext cx="10019071" cy="954107"/>
          </a:xfrm>
          <a:prstGeom prst="rect">
            <a:avLst/>
          </a:prstGeom>
          <a:noFill/>
        </p:spPr>
        <p:txBody>
          <a:bodyPr wrap="square" rtlCol="0">
            <a:spAutoFit/>
          </a:bodyPr>
          <a:lstStyle/>
          <a:p>
            <a:pPr algn="ctr"/>
            <a:r>
              <a:rPr lang="en-IN" sz="2800" b="1" u="sng" dirty="0"/>
              <a:t>Charts Displaying the percentage of restaurants Providing online delivery</a:t>
            </a:r>
          </a:p>
        </p:txBody>
      </p:sp>
    </p:spTree>
    <p:extLst>
      <p:ext uri="{BB962C8B-B14F-4D97-AF65-F5344CB8AC3E}">
        <p14:creationId xmlns:p14="http://schemas.microsoft.com/office/powerpoint/2010/main" val="2907769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F29583-3197-BA4E-94BC-22E7D3C22BCA}"/>
              </a:ext>
            </a:extLst>
          </p:cNvPr>
          <p:cNvSpPr txBox="1"/>
          <p:nvPr/>
        </p:nvSpPr>
        <p:spPr>
          <a:xfrm>
            <a:off x="2015612" y="207775"/>
            <a:ext cx="8160775" cy="830997"/>
          </a:xfrm>
          <a:prstGeom prst="rect">
            <a:avLst/>
          </a:prstGeom>
          <a:noFill/>
        </p:spPr>
        <p:txBody>
          <a:bodyPr wrap="square">
            <a:spAutoFit/>
          </a:bodyPr>
          <a:lstStyle/>
          <a:p>
            <a:pPr algn="ctr"/>
            <a:r>
              <a:rPr lang="en-IN" sz="2400" b="1" u="sng" dirty="0"/>
              <a:t>Charts Displaying the percentage of restaurants Providing online delivery</a:t>
            </a:r>
          </a:p>
        </p:txBody>
      </p:sp>
      <p:graphicFrame>
        <p:nvGraphicFramePr>
          <p:cNvPr id="4" name="Chart 3">
            <a:extLst>
              <a:ext uri="{FF2B5EF4-FFF2-40B4-BE49-F238E27FC236}">
                <a16:creationId xmlns:a16="http://schemas.microsoft.com/office/drawing/2014/main" id="{3342758F-ACF3-4BA3-BBC1-A356688520CB}"/>
              </a:ext>
            </a:extLst>
          </p:cNvPr>
          <p:cNvGraphicFramePr>
            <a:graphicFrameLocks/>
          </p:cNvGraphicFramePr>
          <p:nvPr>
            <p:extLst>
              <p:ext uri="{D42A27DB-BD31-4B8C-83A1-F6EECF244321}">
                <p14:modId xmlns:p14="http://schemas.microsoft.com/office/powerpoint/2010/main" val="4201299747"/>
              </p:ext>
            </p:extLst>
          </p:nvPr>
        </p:nvGraphicFramePr>
        <p:xfrm>
          <a:off x="3605374" y="1375371"/>
          <a:ext cx="4981251" cy="326545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B5DDB1F3-B9D4-D378-49F3-720C0EE16268}"/>
              </a:ext>
            </a:extLst>
          </p:cNvPr>
          <p:cNvSpPr txBox="1"/>
          <p:nvPr/>
        </p:nvSpPr>
        <p:spPr>
          <a:xfrm>
            <a:off x="2812024" y="5106820"/>
            <a:ext cx="6567949" cy="954107"/>
          </a:xfrm>
          <a:prstGeom prst="rect">
            <a:avLst/>
          </a:prstGeom>
          <a:noFill/>
        </p:spPr>
        <p:txBody>
          <a:bodyPr wrap="square">
            <a:spAutoFit/>
          </a:bodyPr>
          <a:lstStyle/>
          <a:p>
            <a:pPr algn="ctr"/>
            <a:r>
              <a:rPr lang="en-US" sz="2000" b="1" dirty="0"/>
              <a:t>Restaurants providing online Delivery </a:t>
            </a:r>
          </a:p>
          <a:p>
            <a:pPr algn="ctr"/>
            <a:r>
              <a:rPr lang="en-US" dirty="0"/>
              <a:t>The above chart shows the percentage of restaurant provide Online Delivery in all the countries from the data.</a:t>
            </a:r>
            <a:endParaRPr lang="en-IN" dirty="0"/>
          </a:p>
        </p:txBody>
      </p:sp>
    </p:spTree>
    <p:extLst>
      <p:ext uri="{BB962C8B-B14F-4D97-AF65-F5344CB8AC3E}">
        <p14:creationId xmlns:p14="http://schemas.microsoft.com/office/powerpoint/2010/main" val="156713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FE09B2-45DB-549A-5AC2-88B07000E905}"/>
              </a:ext>
            </a:extLst>
          </p:cNvPr>
          <p:cNvPicPr>
            <a:picLocks noChangeAspect="1"/>
          </p:cNvPicPr>
          <p:nvPr/>
        </p:nvPicPr>
        <p:blipFill>
          <a:blip r:embed="rId2"/>
          <a:stretch>
            <a:fillRect/>
          </a:stretch>
        </p:blipFill>
        <p:spPr>
          <a:xfrm>
            <a:off x="7590503" y="1417558"/>
            <a:ext cx="3952568" cy="5052267"/>
          </a:xfrm>
          <a:prstGeom prst="rect">
            <a:avLst/>
          </a:prstGeom>
        </p:spPr>
      </p:pic>
      <p:sp>
        <p:nvSpPr>
          <p:cNvPr id="4" name="TextBox 3">
            <a:extLst>
              <a:ext uri="{FF2B5EF4-FFF2-40B4-BE49-F238E27FC236}">
                <a16:creationId xmlns:a16="http://schemas.microsoft.com/office/drawing/2014/main" id="{FDC09FDA-1D46-4AAB-DDFA-4F2207B9B8A3}"/>
              </a:ext>
            </a:extLst>
          </p:cNvPr>
          <p:cNvSpPr txBox="1"/>
          <p:nvPr/>
        </p:nvSpPr>
        <p:spPr>
          <a:xfrm>
            <a:off x="550604" y="2200870"/>
            <a:ext cx="6735097" cy="3139321"/>
          </a:xfrm>
          <a:prstGeom prst="rect">
            <a:avLst/>
          </a:prstGeom>
          <a:noFill/>
        </p:spPr>
        <p:txBody>
          <a:bodyPr wrap="square">
            <a:spAutoFit/>
          </a:bodyPr>
          <a:lstStyle/>
          <a:p>
            <a:r>
              <a:rPr lang="en-US" sz="1800" dirty="0"/>
              <a:t>The chart shows the Average cost of two person in Indian Rupees for all countries present in the data</a:t>
            </a:r>
          </a:p>
          <a:p>
            <a:r>
              <a:rPr lang="en-US" dirty="0"/>
              <a:t>The data contains the price for two persons in the currency with respect to that specific country. For easy understanding and evaluation the currency was converted in Indian rupees by taking the conversion price of each respective country.</a:t>
            </a:r>
          </a:p>
          <a:p>
            <a:r>
              <a:rPr lang="en-US" dirty="0"/>
              <a:t>Singapore is the country having highest cost for two in Indian currency i.e., 13076.77</a:t>
            </a:r>
          </a:p>
          <a:p>
            <a:r>
              <a:rPr lang="en-US" dirty="0"/>
              <a:t>Turkey is having lowest cost for two with just 212.98 </a:t>
            </a:r>
            <a:r>
              <a:rPr lang="en-US" dirty="0" err="1"/>
              <a:t>rs</a:t>
            </a:r>
            <a:r>
              <a:rPr lang="en-US" dirty="0"/>
              <a:t>.</a:t>
            </a:r>
          </a:p>
          <a:p>
            <a:pPr algn="ctr"/>
            <a:endParaRPr lang="en-IN" sz="1800" dirty="0"/>
          </a:p>
        </p:txBody>
      </p:sp>
      <p:sp>
        <p:nvSpPr>
          <p:cNvPr id="6" name="TextBox 5">
            <a:extLst>
              <a:ext uri="{FF2B5EF4-FFF2-40B4-BE49-F238E27FC236}">
                <a16:creationId xmlns:a16="http://schemas.microsoft.com/office/drawing/2014/main" id="{8D2005F1-ED23-FE3B-A9D8-7A6E90D26D29}"/>
              </a:ext>
            </a:extLst>
          </p:cNvPr>
          <p:cNvSpPr txBox="1"/>
          <p:nvPr/>
        </p:nvSpPr>
        <p:spPr>
          <a:xfrm>
            <a:off x="3048000" y="621577"/>
            <a:ext cx="6096000" cy="584775"/>
          </a:xfrm>
          <a:prstGeom prst="rect">
            <a:avLst/>
          </a:prstGeom>
          <a:noFill/>
        </p:spPr>
        <p:txBody>
          <a:bodyPr wrap="square">
            <a:spAutoFit/>
          </a:bodyPr>
          <a:lstStyle/>
          <a:p>
            <a:pPr algn="ctr"/>
            <a:r>
              <a:rPr lang="en-US" sz="3200" b="1" dirty="0"/>
              <a:t>Average cost of Two in INR</a:t>
            </a:r>
          </a:p>
        </p:txBody>
      </p:sp>
    </p:spTree>
    <p:extLst>
      <p:ext uri="{BB962C8B-B14F-4D97-AF65-F5344CB8AC3E}">
        <p14:creationId xmlns:p14="http://schemas.microsoft.com/office/powerpoint/2010/main" val="2822165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118416C-1A48-429B-A33D-4ABEBAD66480}"/>
              </a:ext>
            </a:extLst>
          </p:cNvPr>
          <p:cNvGraphicFramePr>
            <a:graphicFrameLocks/>
          </p:cNvGraphicFramePr>
          <p:nvPr>
            <p:extLst>
              <p:ext uri="{D42A27DB-BD31-4B8C-83A1-F6EECF244321}">
                <p14:modId xmlns:p14="http://schemas.microsoft.com/office/powerpoint/2010/main" val="2388279289"/>
              </p:ext>
            </p:extLst>
          </p:nvPr>
        </p:nvGraphicFramePr>
        <p:xfrm>
          <a:off x="6514864" y="1919748"/>
          <a:ext cx="5323175" cy="371413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91180A87-F81B-8F4A-F120-7EAF9AEFC963}"/>
              </a:ext>
            </a:extLst>
          </p:cNvPr>
          <p:cNvSpPr txBox="1"/>
          <p:nvPr/>
        </p:nvSpPr>
        <p:spPr>
          <a:xfrm>
            <a:off x="1794387" y="383459"/>
            <a:ext cx="8603226" cy="584775"/>
          </a:xfrm>
          <a:prstGeom prst="rect">
            <a:avLst/>
          </a:prstGeom>
          <a:noFill/>
        </p:spPr>
        <p:txBody>
          <a:bodyPr wrap="square" rtlCol="0">
            <a:spAutoFit/>
          </a:bodyPr>
          <a:lstStyle/>
          <a:p>
            <a:pPr algn="ctr"/>
            <a:r>
              <a:rPr lang="en-IN" sz="3200" dirty="0"/>
              <a:t>Average Price Range in Each Country</a:t>
            </a:r>
          </a:p>
        </p:txBody>
      </p:sp>
      <p:sp>
        <p:nvSpPr>
          <p:cNvPr id="4" name="TextBox 3">
            <a:extLst>
              <a:ext uri="{FF2B5EF4-FFF2-40B4-BE49-F238E27FC236}">
                <a16:creationId xmlns:a16="http://schemas.microsoft.com/office/drawing/2014/main" id="{E1AB597B-9DA7-A068-2636-D2D144DA5603}"/>
              </a:ext>
            </a:extLst>
          </p:cNvPr>
          <p:cNvSpPr txBox="1"/>
          <p:nvPr/>
        </p:nvSpPr>
        <p:spPr>
          <a:xfrm>
            <a:off x="924232" y="2389001"/>
            <a:ext cx="5171768" cy="2585323"/>
          </a:xfrm>
          <a:prstGeom prst="rect">
            <a:avLst/>
          </a:prstGeom>
          <a:noFill/>
        </p:spPr>
        <p:txBody>
          <a:bodyPr wrap="square" rtlCol="0">
            <a:spAutoFit/>
          </a:bodyPr>
          <a:lstStyle/>
          <a:p>
            <a:r>
              <a:rPr lang="en-IN" dirty="0"/>
              <a:t>The given chart gives you the average Price Range of given countries </a:t>
            </a:r>
          </a:p>
          <a:p>
            <a:r>
              <a:rPr lang="en-US" dirty="0"/>
              <a:t>The term "average price" generally refers to the mean price of a particular item or service over a specific period or across a range of transactions. It’s calculated by adding all the prices together and dividing by the number of prices. This metric helps to understand typical market values.  </a:t>
            </a:r>
            <a:endParaRPr lang="en-IN" dirty="0"/>
          </a:p>
        </p:txBody>
      </p:sp>
    </p:spTree>
    <p:extLst>
      <p:ext uri="{BB962C8B-B14F-4D97-AF65-F5344CB8AC3E}">
        <p14:creationId xmlns:p14="http://schemas.microsoft.com/office/powerpoint/2010/main" val="853387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65183E8-08C6-9424-06EC-E50AF09FE127}"/>
              </a:ext>
            </a:extLst>
          </p:cNvPr>
          <p:cNvPicPr>
            <a:picLocks noChangeAspect="1"/>
          </p:cNvPicPr>
          <p:nvPr/>
        </p:nvPicPr>
        <p:blipFill>
          <a:blip r:embed="rId2">
            <a:extLst>
              <a:ext uri="{28A0092B-C50C-407E-A947-70E740481C1C}">
                <a14:useLocalDpi xmlns:a14="http://schemas.microsoft.com/office/drawing/2010/main" val="0"/>
              </a:ext>
            </a:extLst>
          </a:blip>
          <a:srcRect l="1004" t="1252"/>
          <a:stretch/>
        </p:blipFill>
        <p:spPr>
          <a:xfrm>
            <a:off x="5703373" y="1816769"/>
            <a:ext cx="6029165" cy="3409118"/>
          </a:xfrm>
          <a:prstGeom prst="rect">
            <a:avLst/>
          </a:prstGeom>
        </p:spPr>
      </p:pic>
      <p:sp>
        <p:nvSpPr>
          <p:cNvPr id="3" name="TextBox 2">
            <a:extLst>
              <a:ext uri="{FF2B5EF4-FFF2-40B4-BE49-F238E27FC236}">
                <a16:creationId xmlns:a16="http://schemas.microsoft.com/office/drawing/2014/main" id="{9AFFC790-24B0-5127-3B57-B98263A08193}"/>
              </a:ext>
            </a:extLst>
          </p:cNvPr>
          <p:cNvSpPr txBox="1"/>
          <p:nvPr/>
        </p:nvSpPr>
        <p:spPr>
          <a:xfrm>
            <a:off x="1528415" y="344723"/>
            <a:ext cx="8349916" cy="584775"/>
          </a:xfrm>
          <a:prstGeom prst="rect">
            <a:avLst/>
          </a:prstGeom>
          <a:noFill/>
        </p:spPr>
        <p:txBody>
          <a:bodyPr wrap="square">
            <a:spAutoFit/>
          </a:bodyPr>
          <a:lstStyle/>
          <a:p>
            <a:pPr algn="ctr"/>
            <a:r>
              <a:rPr lang="en-IN" sz="3200" dirty="0"/>
              <a:t>Average Rating in Each Country</a:t>
            </a:r>
          </a:p>
        </p:txBody>
      </p:sp>
      <p:sp>
        <p:nvSpPr>
          <p:cNvPr id="7" name="TextBox 6">
            <a:extLst>
              <a:ext uri="{FF2B5EF4-FFF2-40B4-BE49-F238E27FC236}">
                <a16:creationId xmlns:a16="http://schemas.microsoft.com/office/drawing/2014/main" id="{C8F7D508-E27B-EE14-7447-B7E2565583C0}"/>
              </a:ext>
            </a:extLst>
          </p:cNvPr>
          <p:cNvSpPr txBox="1"/>
          <p:nvPr/>
        </p:nvSpPr>
        <p:spPr>
          <a:xfrm>
            <a:off x="459462" y="1951667"/>
            <a:ext cx="5014160" cy="3139321"/>
          </a:xfrm>
          <a:prstGeom prst="rect">
            <a:avLst/>
          </a:prstGeom>
          <a:noFill/>
        </p:spPr>
        <p:txBody>
          <a:bodyPr wrap="square">
            <a:spAutoFit/>
          </a:bodyPr>
          <a:lstStyle/>
          <a:p>
            <a:r>
              <a:rPr lang="en-IN" dirty="0"/>
              <a:t>The average rating of a restaurant is typically calculated by taking the total of all individual ratings given by customers and dividing it by the number of ratings received.</a:t>
            </a:r>
          </a:p>
          <a:p>
            <a:r>
              <a:rPr lang="en-US" dirty="0"/>
              <a:t>This average helps consumers gauge the overall quality and customer satisfaction of the restaurant compared to others. Different countries and cultures may have variations in how these ratings are interpreted and valued.</a:t>
            </a:r>
            <a:endParaRPr lang="en-IN" dirty="0"/>
          </a:p>
        </p:txBody>
      </p:sp>
    </p:spTree>
    <p:extLst>
      <p:ext uri="{BB962C8B-B14F-4D97-AF65-F5344CB8AC3E}">
        <p14:creationId xmlns:p14="http://schemas.microsoft.com/office/powerpoint/2010/main" val="2067666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B5AA0A-AB05-7432-789E-CC4CA6ED2DFC}"/>
              </a:ext>
            </a:extLst>
          </p:cNvPr>
          <p:cNvPicPr>
            <a:picLocks noChangeAspect="1"/>
          </p:cNvPicPr>
          <p:nvPr/>
        </p:nvPicPr>
        <p:blipFill>
          <a:blip r:embed="rId2"/>
          <a:srcRect l="349" t="964" r="1886" b="1957"/>
          <a:stretch/>
        </p:blipFill>
        <p:spPr>
          <a:xfrm>
            <a:off x="6403851" y="1358137"/>
            <a:ext cx="2054942" cy="2635929"/>
          </a:xfrm>
          <a:prstGeom prst="rect">
            <a:avLst/>
          </a:prstGeom>
          <a:ln>
            <a:solidFill>
              <a:schemeClr val="bg2">
                <a:lumMod val="60000"/>
                <a:lumOff val="40000"/>
              </a:schemeClr>
            </a:solidFill>
          </a:ln>
        </p:spPr>
      </p:pic>
      <p:pic>
        <p:nvPicPr>
          <p:cNvPr id="19" name="Picture 18">
            <a:extLst>
              <a:ext uri="{FF2B5EF4-FFF2-40B4-BE49-F238E27FC236}">
                <a16:creationId xmlns:a16="http://schemas.microsoft.com/office/drawing/2014/main" id="{9A737DE3-E9E2-D551-41CA-6CBD70B3D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32" y="4353597"/>
            <a:ext cx="8024199" cy="1830635"/>
          </a:xfrm>
          <a:prstGeom prst="rect">
            <a:avLst/>
          </a:prstGeom>
        </p:spPr>
      </p:pic>
      <p:sp>
        <p:nvSpPr>
          <p:cNvPr id="23" name="TextBox 22">
            <a:extLst>
              <a:ext uri="{FF2B5EF4-FFF2-40B4-BE49-F238E27FC236}">
                <a16:creationId xmlns:a16="http://schemas.microsoft.com/office/drawing/2014/main" id="{EC82E28A-DE9A-FEED-E1FF-18056717961C}"/>
              </a:ext>
            </a:extLst>
          </p:cNvPr>
          <p:cNvSpPr txBox="1"/>
          <p:nvPr/>
        </p:nvSpPr>
        <p:spPr>
          <a:xfrm>
            <a:off x="878304" y="218092"/>
            <a:ext cx="9288379" cy="830997"/>
          </a:xfrm>
          <a:prstGeom prst="rect">
            <a:avLst/>
          </a:prstGeom>
          <a:noFill/>
        </p:spPr>
        <p:txBody>
          <a:bodyPr wrap="square" rtlCol="0">
            <a:spAutoFit/>
          </a:bodyPr>
          <a:lstStyle/>
          <a:p>
            <a:pPr algn="ctr"/>
            <a:r>
              <a:rPr lang="en-US" sz="3200" b="1" dirty="0"/>
              <a:t>Slicers</a:t>
            </a:r>
          </a:p>
          <a:p>
            <a:pPr algn="ctr"/>
            <a:r>
              <a:rPr lang="en-US" sz="1600" dirty="0"/>
              <a:t>This  slicer are used to filter the data according to use</a:t>
            </a:r>
            <a:endParaRPr lang="en-IN" sz="1600" dirty="0"/>
          </a:p>
        </p:txBody>
      </p:sp>
      <p:pic>
        <p:nvPicPr>
          <p:cNvPr id="3" name="Picture 2">
            <a:extLst>
              <a:ext uri="{FF2B5EF4-FFF2-40B4-BE49-F238E27FC236}">
                <a16:creationId xmlns:a16="http://schemas.microsoft.com/office/drawing/2014/main" id="{D44C122A-AB40-19B5-347F-D1AB5D354D3C}"/>
              </a:ext>
            </a:extLst>
          </p:cNvPr>
          <p:cNvPicPr>
            <a:picLocks noChangeAspect="1"/>
          </p:cNvPicPr>
          <p:nvPr/>
        </p:nvPicPr>
        <p:blipFill>
          <a:blip r:embed="rId4"/>
          <a:stretch>
            <a:fillRect/>
          </a:stretch>
        </p:blipFill>
        <p:spPr>
          <a:xfrm>
            <a:off x="457840" y="1298233"/>
            <a:ext cx="2882619" cy="1231410"/>
          </a:xfrm>
          <a:prstGeom prst="rect">
            <a:avLst/>
          </a:prstGeom>
        </p:spPr>
      </p:pic>
      <p:pic>
        <p:nvPicPr>
          <p:cNvPr id="5" name="Picture 4">
            <a:extLst>
              <a:ext uri="{FF2B5EF4-FFF2-40B4-BE49-F238E27FC236}">
                <a16:creationId xmlns:a16="http://schemas.microsoft.com/office/drawing/2014/main" id="{2259AB32-4046-3622-DDDA-C8C92C42A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840" y="2691899"/>
            <a:ext cx="2880000" cy="1200578"/>
          </a:xfrm>
          <a:prstGeom prst="rect">
            <a:avLst/>
          </a:prstGeom>
        </p:spPr>
      </p:pic>
      <p:sp>
        <p:nvSpPr>
          <p:cNvPr id="6" name="TextBox 5">
            <a:extLst>
              <a:ext uri="{FF2B5EF4-FFF2-40B4-BE49-F238E27FC236}">
                <a16:creationId xmlns:a16="http://schemas.microsoft.com/office/drawing/2014/main" id="{70481F4F-75B6-FAB2-DC48-1ABEC9BA93BC}"/>
              </a:ext>
            </a:extLst>
          </p:cNvPr>
          <p:cNvSpPr txBox="1"/>
          <p:nvPr/>
        </p:nvSpPr>
        <p:spPr>
          <a:xfrm>
            <a:off x="3436389" y="1329930"/>
            <a:ext cx="2882619" cy="923330"/>
          </a:xfrm>
          <a:prstGeom prst="rect">
            <a:avLst/>
          </a:prstGeom>
          <a:noFill/>
        </p:spPr>
        <p:txBody>
          <a:bodyPr wrap="square" rtlCol="0">
            <a:spAutoFit/>
          </a:bodyPr>
          <a:lstStyle/>
          <a:p>
            <a:r>
              <a:rPr lang="en-US" dirty="0"/>
              <a:t>This slicer is used to filter the data on the basic of table booking</a:t>
            </a:r>
            <a:endParaRPr lang="en-IN" dirty="0"/>
          </a:p>
        </p:txBody>
      </p:sp>
      <p:sp>
        <p:nvSpPr>
          <p:cNvPr id="7" name="TextBox 6">
            <a:extLst>
              <a:ext uri="{FF2B5EF4-FFF2-40B4-BE49-F238E27FC236}">
                <a16:creationId xmlns:a16="http://schemas.microsoft.com/office/drawing/2014/main" id="{782CAA5D-FFEB-8CE4-152E-6CA0030B7538}"/>
              </a:ext>
            </a:extLst>
          </p:cNvPr>
          <p:cNvSpPr txBox="1"/>
          <p:nvPr/>
        </p:nvSpPr>
        <p:spPr>
          <a:xfrm>
            <a:off x="3436389" y="2814319"/>
            <a:ext cx="2880000" cy="923330"/>
          </a:xfrm>
          <a:prstGeom prst="rect">
            <a:avLst/>
          </a:prstGeom>
          <a:noFill/>
        </p:spPr>
        <p:txBody>
          <a:bodyPr wrap="square" rtlCol="0">
            <a:spAutoFit/>
          </a:bodyPr>
          <a:lstStyle/>
          <a:p>
            <a:r>
              <a:rPr lang="en-US" dirty="0"/>
              <a:t>This slicer is used to filter the data on the basic of Online Booking</a:t>
            </a:r>
            <a:endParaRPr lang="en-IN" dirty="0"/>
          </a:p>
        </p:txBody>
      </p:sp>
      <p:sp>
        <p:nvSpPr>
          <p:cNvPr id="11" name="TextBox 10">
            <a:extLst>
              <a:ext uri="{FF2B5EF4-FFF2-40B4-BE49-F238E27FC236}">
                <a16:creationId xmlns:a16="http://schemas.microsoft.com/office/drawing/2014/main" id="{1EAFAB4D-06B1-D8C1-23D3-9D694669CA46}"/>
              </a:ext>
            </a:extLst>
          </p:cNvPr>
          <p:cNvSpPr txBox="1"/>
          <p:nvPr/>
        </p:nvSpPr>
        <p:spPr>
          <a:xfrm>
            <a:off x="8749965" y="1606313"/>
            <a:ext cx="2590800" cy="923330"/>
          </a:xfrm>
          <a:prstGeom prst="rect">
            <a:avLst/>
          </a:prstGeom>
          <a:noFill/>
        </p:spPr>
        <p:txBody>
          <a:bodyPr wrap="square">
            <a:spAutoFit/>
          </a:bodyPr>
          <a:lstStyle/>
          <a:p>
            <a:r>
              <a:rPr lang="en-US" sz="1800" dirty="0"/>
              <a:t>This slicer is used to filter the data on the basic of </a:t>
            </a:r>
            <a:r>
              <a:rPr lang="en-US" dirty="0"/>
              <a:t>C</a:t>
            </a:r>
            <a:r>
              <a:rPr lang="en-US" sz="1800" dirty="0"/>
              <a:t>ity</a:t>
            </a:r>
            <a:endParaRPr lang="en-IN" sz="1800" dirty="0"/>
          </a:p>
        </p:txBody>
      </p:sp>
      <p:sp>
        <p:nvSpPr>
          <p:cNvPr id="13" name="TextBox 12">
            <a:extLst>
              <a:ext uri="{FF2B5EF4-FFF2-40B4-BE49-F238E27FC236}">
                <a16:creationId xmlns:a16="http://schemas.microsoft.com/office/drawing/2014/main" id="{D20A3690-1740-8B12-3E1A-338540EBDB8A}"/>
              </a:ext>
            </a:extLst>
          </p:cNvPr>
          <p:cNvSpPr txBox="1"/>
          <p:nvPr/>
        </p:nvSpPr>
        <p:spPr>
          <a:xfrm>
            <a:off x="8542921" y="4551290"/>
            <a:ext cx="3004887" cy="923330"/>
          </a:xfrm>
          <a:prstGeom prst="rect">
            <a:avLst/>
          </a:prstGeom>
          <a:noFill/>
        </p:spPr>
        <p:txBody>
          <a:bodyPr wrap="square">
            <a:spAutoFit/>
          </a:bodyPr>
          <a:lstStyle/>
          <a:p>
            <a:r>
              <a:rPr lang="en-US" sz="1800" dirty="0"/>
              <a:t>This slicer is used to filter the data on the basic of Year and Country</a:t>
            </a:r>
            <a:endParaRPr lang="en-IN" sz="1800" dirty="0"/>
          </a:p>
        </p:txBody>
      </p:sp>
    </p:spTree>
    <p:extLst>
      <p:ext uri="{BB962C8B-B14F-4D97-AF65-F5344CB8AC3E}">
        <p14:creationId xmlns:p14="http://schemas.microsoft.com/office/powerpoint/2010/main" val="1253995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ACBA67-7E00-E851-007F-A63F355F4B13}"/>
              </a:ext>
            </a:extLst>
          </p:cNvPr>
          <p:cNvSpPr txBox="1"/>
          <p:nvPr/>
        </p:nvSpPr>
        <p:spPr>
          <a:xfrm>
            <a:off x="1094658" y="608618"/>
            <a:ext cx="5506065" cy="584775"/>
          </a:xfrm>
          <a:prstGeom prst="rect">
            <a:avLst/>
          </a:prstGeom>
          <a:noFill/>
        </p:spPr>
        <p:txBody>
          <a:bodyPr wrap="square" rtlCol="0">
            <a:spAutoFit/>
          </a:bodyPr>
          <a:lstStyle/>
          <a:p>
            <a:r>
              <a:rPr lang="en-IN" sz="3200" b="1" dirty="0">
                <a:solidFill>
                  <a:schemeClr val="tx2"/>
                </a:solidFill>
              </a:rPr>
              <a:t>Suggestions and Insights</a:t>
            </a:r>
          </a:p>
        </p:txBody>
      </p:sp>
      <p:sp>
        <p:nvSpPr>
          <p:cNvPr id="3" name="TextBox 2">
            <a:extLst>
              <a:ext uri="{FF2B5EF4-FFF2-40B4-BE49-F238E27FC236}">
                <a16:creationId xmlns:a16="http://schemas.microsoft.com/office/drawing/2014/main" id="{C1988135-2200-350A-1B8F-B1C4F1A918FB}"/>
              </a:ext>
            </a:extLst>
          </p:cNvPr>
          <p:cNvSpPr txBox="1"/>
          <p:nvPr/>
        </p:nvSpPr>
        <p:spPr>
          <a:xfrm>
            <a:off x="681049" y="1277371"/>
            <a:ext cx="8246642" cy="5078313"/>
          </a:xfrm>
          <a:prstGeom prst="rect">
            <a:avLst/>
          </a:prstGeom>
          <a:noFill/>
        </p:spPr>
        <p:txBody>
          <a:bodyPr wrap="square" rtlCol="0">
            <a:spAutoFit/>
          </a:bodyPr>
          <a:lstStyle/>
          <a:p>
            <a:r>
              <a:rPr lang="en-IN" dirty="0"/>
              <a:t>The given data was Cleaned and Enriched  and brought to readable and understandable form for getting Insights and suggestions.</a:t>
            </a:r>
          </a:p>
          <a:p>
            <a:r>
              <a:rPr lang="en-IN" dirty="0"/>
              <a:t>After visualizing the data I suggest that  the company should open the restaurants in </a:t>
            </a:r>
          </a:p>
          <a:p>
            <a:pPr marL="342900" indent="-342900">
              <a:buFont typeface="+mj-lt"/>
              <a:buAutoNum type="arabicParenR"/>
            </a:pPr>
            <a:r>
              <a:rPr lang="en-IN" b="1" dirty="0"/>
              <a:t>New Zealand,</a:t>
            </a:r>
          </a:p>
          <a:p>
            <a:pPr marL="342900" indent="-342900">
              <a:buFont typeface="+mj-lt"/>
              <a:buAutoNum type="arabicParenR"/>
            </a:pPr>
            <a:r>
              <a:rPr lang="en-IN" b="1" dirty="0"/>
              <a:t>Philippines </a:t>
            </a:r>
          </a:p>
          <a:p>
            <a:pPr marL="342900" indent="-342900">
              <a:buFont typeface="+mj-lt"/>
              <a:buAutoNum type="arabicParenR"/>
            </a:pPr>
            <a:r>
              <a:rPr lang="en-IN" b="1" dirty="0"/>
              <a:t>Turkey. </a:t>
            </a:r>
          </a:p>
          <a:p>
            <a:endParaRPr lang="en-IN" dirty="0"/>
          </a:p>
          <a:p>
            <a:r>
              <a:rPr lang="en-IN" dirty="0"/>
              <a:t>The reason behind my suggestion is that </a:t>
            </a:r>
          </a:p>
          <a:p>
            <a:pPr marL="285750" indent="-285750">
              <a:buFont typeface="Arial" panose="020B0604020202020204" pitchFamily="34" charset="0"/>
              <a:buChar char="•"/>
            </a:pPr>
            <a:r>
              <a:rPr lang="en-IN" dirty="0"/>
              <a:t>This countries has less number of restaurants present currently.</a:t>
            </a:r>
          </a:p>
          <a:p>
            <a:pPr marL="285750" indent="-285750">
              <a:buFont typeface="Arial" panose="020B0604020202020204" pitchFamily="34" charset="0"/>
              <a:buChar char="•"/>
            </a:pPr>
            <a:r>
              <a:rPr lang="en-IN" dirty="0"/>
              <a:t>Growth in number of restaurants is seen in past years.</a:t>
            </a:r>
          </a:p>
          <a:p>
            <a:pPr marL="285750" indent="-285750">
              <a:buFont typeface="Arial" panose="020B0604020202020204" pitchFamily="34" charset="0"/>
              <a:buChar char="•"/>
            </a:pPr>
            <a:r>
              <a:rPr lang="en-IN" dirty="0"/>
              <a:t>This cities has variety of cuisine in all price range.</a:t>
            </a:r>
          </a:p>
          <a:p>
            <a:pPr marL="285750" indent="-285750">
              <a:buFont typeface="Arial" panose="020B0604020202020204" pitchFamily="34" charset="0"/>
              <a:buChar char="•"/>
            </a:pPr>
            <a:r>
              <a:rPr lang="en-IN" dirty="0"/>
              <a:t>The rating is also good for the restaurants.</a:t>
            </a:r>
          </a:p>
          <a:p>
            <a:pPr marL="285750" indent="-285750">
              <a:buFont typeface="Arial" panose="020B0604020202020204" pitchFamily="34" charset="0"/>
              <a:buChar char="•"/>
            </a:pPr>
            <a:r>
              <a:rPr lang="en-IN" dirty="0"/>
              <a:t>Price range for cuisine is also evaluated for this purpose.</a:t>
            </a:r>
          </a:p>
          <a:p>
            <a:pPr marL="285750" indent="-285750">
              <a:buFont typeface="Arial" panose="020B0604020202020204" pitchFamily="34" charset="0"/>
              <a:buChar char="•"/>
            </a:pPr>
            <a:r>
              <a:rPr lang="en-IN" dirty="0"/>
              <a:t>There is no online delivery service available in this country.</a:t>
            </a:r>
          </a:p>
          <a:p>
            <a:pPr marL="285750" indent="-285750">
              <a:buFont typeface="Arial" panose="020B0604020202020204" pitchFamily="34" charset="0"/>
              <a:buChar char="•"/>
            </a:pPr>
            <a:r>
              <a:rPr lang="en-IN" dirty="0"/>
              <a:t>Table booking service is provided in only one country.</a:t>
            </a:r>
          </a:p>
          <a:p>
            <a:pPr marL="285750" indent="-285750">
              <a:buFont typeface="Arial" panose="020B0604020202020204" pitchFamily="34" charset="0"/>
              <a:buChar char="•"/>
            </a:pPr>
            <a:r>
              <a:rPr lang="en-IN" dirty="0"/>
              <a:t>Cost of two is also decent with respect to each country</a:t>
            </a:r>
          </a:p>
          <a:p>
            <a:endParaRPr lang="en-IN" dirty="0"/>
          </a:p>
        </p:txBody>
      </p:sp>
      <p:pic>
        <p:nvPicPr>
          <p:cNvPr id="1026" name="Picture 2" descr="Idea - Free electronics icons">
            <a:extLst>
              <a:ext uri="{FF2B5EF4-FFF2-40B4-BE49-F238E27FC236}">
                <a16:creationId xmlns:a16="http://schemas.microsoft.com/office/drawing/2014/main" id="{3873ED6C-0781-8C34-1E38-44FF1F60E5BF}"/>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79262" y="1893530"/>
            <a:ext cx="3219245" cy="32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1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5004F0-4B34-AE4B-BE75-9F61CBF1B2C3}"/>
              </a:ext>
            </a:extLst>
          </p:cNvPr>
          <p:cNvSpPr txBox="1"/>
          <p:nvPr/>
        </p:nvSpPr>
        <p:spPr>
          <a:xfrm>
            <a:off x="226140" y="324465"/>
            <a:ext cx="5191433" cy="461665"/>
          </a:xfrm>
          <a:prstGeom prst="rect">
            <a:avLst/>
          </a:prstGeom>
          <a:noFill/>
        </p:spPr>
        <p:txBody>
          <a:bodyPr wrap="square" rtlCol="0">
            <a:spAutoFit/>
          </a:bodyPr>
          <a:lstStyle/>
          <a:p>
            <a:r>
              <a:rPr lang="en-IN" sz="2400" b="1" dirty="0"/>
              <a:t>Some Visuals behind Suggestions</a:t>
            </a:r>
          </a:p>
        </p:txBody>
      </p:sp>
      <p:pic>
        <p:nvPicPr>
          <p:cNvPr id="4" name="Picture 3">
            <a:extLst>
              <a:ext uri="{FF2B5EF4-FFF2-40B4-BE49-F238E27FC236}">
                <a16:creationId xmlns:a16="http://schemas.microsoft.com/office/drawing/2014/main" id="{BB88F620-1406-4DDB-740A-12B9B3430FF2}"/>
              </a:ext>
            </a:extLst>
          </p:cNvPr>
          <p:cNvPicPr>
            <a:picLocks noChangeAspect="1"/>
          </p:cNvPicPr>
          <p:nvPr/>
        </p:nvPicPr>
        <p:blipFill>
          <a:blip r:embed="rId2">
            <a:extLst>
              <a:ext uri="{28A0092B-C50C-407E-A947-70E740481C1C}">
                <a14:useLocalDpi xmlns:a14="http://schemas.microsoft.com/office/drawing/2010/main" val="0"/>
              </a:ext>
            </a:extLst>
          </a:blip>
          <a:srcRect l="820" t="1266" r="725" b="1735"/>
          <a:stretch/>
        </p:blipFill>
        <p:spPr>
          <a:xfrm>
            <a:off x="3395998" y="2044321"/>
            <a:ext cx="5400000" cy="2769357"/>
          </a:xfrm>
          <a:prstGeom prst="rect">
            <a:avLst/>
          </a:prstGeom>
        </p:spPr>
      </p:pic>
      <p:sp>
        <p:nvSpPr>
          <p:cNvPr id="9" name="TextBox 8">
            <a:extLst>
              <a:ext uri="{FF2B5EF4-FFF2-40B4-BE49-F238E27FC236}">
                <a16:creationId xmlns:a16="http://schemas.microsoft.com/office/drawing/2014/main" id="{BD0E4E8E-EEB7-6F67-6195-74B8471AEB08}"/>
              </a:ext>
            </a:extLst>
          </p:cNvPr>
          <p:cNvSpPr txBox="1"/>
          <p:nvPr/>
        </p:nvSpPr>
        <p:spPr>
          <a:xfrm>
            <a:off x="3315876" y="5061320"/>
            <a:ext cx="5560243" cy="1200329"/>
          </a:xfrm>
          <a:prstGeom prst="rect">
            <a:avLst/>
          </a:prstGeom>
          <a:noFill/>
        </p:spPr>
        <p:txBody>
          <a:bodyPr wrap="square" rtlCol="0">
            <a:spAutoFit/>
          </a:bodyPr>
          <a:lstStyle/>
          <a:p>
            <a:r>
              <a:rPr lang="en-US" dirty="0"/>
              <a:t>The given chart shows you the exact number of restaurant present in the suggested countries. </a:t>
            </a:r>
            <a:r>
              <a:rPr lang="en-IN" dirty="0"/>
              <a:t>This helps to decide to countries which should be considered to open new restaurant. </a:t>
            </a:r>
            <a:endParaRPr lang="en-US" dirty="0"/>
          </a:p>
        </p:txBody>
      </p:sp>
      <p:sp>
        <p:nvSpPr>
          <p:cNvPr id="3" name="TextBox 2">
            <a:extLst>
              <a:ext uri="{FF2B5EF4-FFF2-40B4-BE49-F238E27FC236}">
                <a16:creationId xmlns:a16="http://schemas.microsoft.com/office/drawing/2014/main" id="{8F09ACC9-4679-DB47-7543-B3091EE4E23F}"/>
              </a:ext>
            </a:extLst>
          </p:cNvPr>
          <p:cNvSpPr txBox="1"/>
          <p:nvPr/>
        </p:nvSpPr>
        <p:spPr>
          <a:xfrm>
            <a:off x="2236837" y="1092765"/>
            <a:ext cx="7718323" cy="523220"/>
          </a:xfrm>
          <a:prstGeom prst="rect">
            <a:avLst/>
          </a:prstGeom>
          <a:noFill/>
        </p:spPr>
        <p:txBody>
          <a:bodyPr wrap="square" rtlCol="0">
            <a:spAutoFit/>
          </a:bodyPr>
          <a:lstStyle/>
          <a:p>
            <a:r>
              <a:rPr lang="en-IN" sz="2800" b="1" dirty="0"/>
              <a:t>Count of Restaurants in Selected Countries</a:t>
            </a:r>
          </a:p>
        </p:txBody>
      </p:sp>
    </p:spTree>
    <p:extLst>
      <p:ext uri="{BB962C8B-B14F-4D97-AF65-F5344CB8AC3E}">
        <p14:creationId xmlns:p14="http://schemas.microsoft.com/office/powerpoint/2010/main" val="1531063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409C-41D5-71A6-72D6-BE431EBC1AC1}"/>
              </a:ext>
            </a:extLst>
          </p:cNvPr>
          <p:cNvSpPr>
            <a:spLocks noGrp="1"/>
          </p:cNvSpPr>
          <p:nvPr>
            <p:ph type="title"/>
          </p:nvPr>
        </p:nvSpPr>
        <p:spPr>
          <a:xfrm>
            <a:off x="1393638" y="315067"/>
            <a:ext cx="9404723" cy="1400530"/>
          </a:xfrm>
        </p:spPr>
        <p:txBody>
          <a:bodyPr/>
          <a:lstStyle/>
          <a:p>
            <a:pPr algn="ctr"/>
            <a:r>
              <a:rPr lang="en-IN" b="1" dirty="0">
                <a:solidFill>
                  <a:srgbClr val="FF0000"/>
                </a:solidFill>
                <a:latin typeface="Arial" panose="020B0604020202020204" pitchFamily="34" charset="0"/>
                <a:cs typeface="Arial" panose="020B0604020202020204" pitchFamily="34" charset="0"/>
              </a:rPr>
              <a:t>About Zomato</a:t>
            </a:r>
          </a:p>
        </p:txBody>
      </p:sp>
      <p:sp>
        <p:nvSpPr>
          <p:cNvPr id="4" name="TextBox 3">
            <a:extLst>
              <a:ext uri="{FF2B5EF4-FFF2-40B4-BE49-F238E27FC236}">
                <a16:creationId xmlns:a16="http://schemas.microsoft.com/office/drawing/2014/main" id="{738D1DF6-998F-440B-EC4D-94B02CF0CAA2}"/>
              </a:ext>
            </a:extLst>
          </p:cNvPr>
          <p:cNvSpPr txBox="1"/>
          <p:nvPr/>
        </p:nvSpPr>
        <p:spPr>
          <a:xfrm>
            <a:off x="196647" y="1116969"/>
            <a:ext cx="6705598" cy="2862322"/>
          </a:xfrm>
          <a:prstGeom prst="rect">
            <a:avLst/>
          </a:prstGeom>
          <a:noFill/>
        </p:spPr>
        <p:txBody>
          <a:bodyPr wrap="square">
            <a:spAutoFit/>
          </a:bodyPr>
          <a:lstStyle/>
          <a:p>
            <a:pPr algn="just"/>
            <a:r>
              <a:rPr lang="en-US" b="0" i="0" dirty="0">
                <a:solidFill>
                  <a:schemeClr val="tx2"/>
                </a:solidFill>
                <a:effectLst/>
                <a:latin typeface="Arial" panose="020B0604020202020204" pitchFamily="34" charset="0"/>
                <a:cs typeface="Arial" panose="020B0604020202020204" pitchFamily="34" charset="0"/>
              </a:rPr>
              <a:t>Zomato is an Indian multinational restaurant aggregator and food delivery company. It was founded by </a:t>
            </a:r>
            <a:r>
              <a:rPr lang="en-US" b="0" i="0" dirty="0" err="1">
                <a:solidFill>
                  <a:schemeClr val="tx2"/>
                </a:solidFill>
                <a:effectLst/>
                <a:latin typeface="Arial" panose="020B0604020202020204" pitchFamily="34" charset="0"/>
                <a:cs typeface="Arial" panose="020B0604020202020204" pitchFamily="34" charset="0"/>
              </a:rPr>
              <a:t>Deepinder</a:t>
            </a:r>
            <a:r>
              <a:rPr lang="en-US" b="0" i="0" dirty="0">
                <a:solidFill>
                  <a:schemeClr val="tx2"/>
                </a:solidFill>
                <a:effectLst/>
                <a:latin typeface="Arial" panose="020B0604020202020204" pitchFamily="34" charset="0"/>
                <a:cs typeface="Arial" panose="020B0604020202020204" pitchFamily="34" charset="0"/>
              </a:rPr>
              <a:t> Goyal and Pankaj </a:t>
            </a:r>
            <a:r>
              <a:rPr lang="en-US" b="0" i="0" dirty="0" err="1">
                <a:solidFill>
                  <a:schemeClr val="tx2"/>
                </a:solidFill>
                <a:effectLst/>
                <a:latin typeface="Arial" panose="020B0604020202020204" pitchFamily="34" charset="0"/>
                <a:cs typeface="Arial" panose="020B0604020202020204" pitchFamily="34" charset="0"/>
              </a:rPr>
              <a:t>Chaddah</a:t>
            </a:r>
            <a:r>
              <a:rPr lang="en-US" b="0" i="0" dirty="0">
                <a:solidFill>
                  <a:schemeClr val="tx2"/>
                </a:solidFill>
                <a:effectLst/>
                <a:latin typeface="Arial" panose="020B0604020202020204" pitchFamily="34" charset="0"/>
                <a:cs typeface="Arial" panose="020B0604020202020204" pitchFamily="34" charset="0"/>
              </a:rPr>
              <a:t> in 2008.  </a:t>
            </a:r>
            <a:r>
              <a:rPr lang="en-IN" dirty="0">
                <a:solidFill>
                  <a:schemeClr val="tx2"/>
                </a:solidFill>
                <a:latin typeface="Arial" panose="020B0604020202020204" pitchFamily="34" charset="0"/>
                <a:cs typeface="Arial" panose="020B0604020202020204" pitchFamily="34" charset="0"/>
              </a:rPr>
              <a:t>Zomato provides information, menus and user-reviews of restaurants as well as food delivery options from partner restaurants in more than 1,000 Indian cities and towns. Zomato is an online restaurant discovery guide providing information on home delivery, dining-out, cafés and nightlife. Zomato Limited was originally incorporated as a Private Limited Company with the name DC </a:t>
            </a:r>
            <a:r>
              <a:rPr lang="en-IN" dirty="0" err="1">
                <a:solidFill>
                  <a:schemeClr val="tx2"/>
                </a:solidFill>
                <a:latin typeface="Arial" panose="020B0604020202020204" pitchFamily="34" charset="0"/>
                <a:cs typeface="Arial" panose="020B0604020202020204" pitchFamily="34" charset="0"/>
              </a:rPr>
              <a:t>Foodiebay</a:t>
            </a:r>
            <a:r>
              <a:rPr lang="en-IN" dirty="0">
                <a:solidFill>
                  <a:schemeClr val="tx2"/>
                </a:solidFill>
                <a:latin typeface="Arial" panose="020B0604020202020204" pitchFamily="34" charset="0"/>
                <a:cs typeface="Arial" panose="020B0604020202020204" pitchFamily="34" charset="0"/>
              </a:rPr>
              <a:t> Online Services Private Limited</a:t>
            </a:r>
          </a:p>
        </p:txBody>
      </p:sp>
      <p:pic>
        <p:nvPicPr>
          <p:cNvPr id="5" name="Picture 4">
            <a:extLst>
              <a:ext uri="{FF2B5EF4-FFF2-40B4-BE49-F238E27FC236}">
                <a16:creationId xmlns:a16="http://schemas.microsoft.com/office/drawing/2014/main" id="{68932F2D-B6C8-5E2F-F8CB-B679255D6196}"/>
              </a:ext>
            </a:extLst>
          </p:cNvPr>
          <p:cNvPicPr>
            <a:picLocks noChangeAspect="1"/>
          </p:cNvPicPr>
          <p:nvPr/>
        </p:nvPicPr>
        <p:blipFill>
          <a:blip r:embed="rId2"/>
          <a:stretch>
            <a:fillRect/>
          </a:stretch>
        </p:blipFill>
        <p:spPr>
          <a:xfrm>
            <a:off x="7232852" y="1116969"/>
            <a:ext cx="4762500" cy="2676525"/>
          </a:xfrm>
          <a:prstGeom prst="rect">
            <a:avLst/>
          </a:prstGeom>
        </p:spPr>
      </p:pic>
      <p:sp>
        <p:nvSpPr>
          <p:cNvPr id="3" name="TextBox 2">
            <a:extLst>
              <a:ext uri="{FF2B5EF4-FFF2-40B4-BE49-F238E27FC236}">
                <a16:creationId xmlns:a16="http://schemas.microsoft.com/office/drawing/2014/main" id="{882AEE9C-0210-EE87-7E74-06273DC9201E}"/>
              </a:ext>
            </a:extLst>
          </p:cNvPr>
          <p:cNvSpPr txBox="1"/>
          <p:nvPr/>
        </p:nvSpPr>
        <p:spPr>
          <a:xfrm>
            <a:off x="196646" y="4060722"/>
            <a:ext cx="11798705" cy="2308324"/>
          </a:xfrm>
          <a:prstGeom prst="rect">
            <a:avLst/>
          </a:prstGeom>
          <a:noFill/>
        </p:spPr>
        <p:txBody>
          <a:bodyPr wrap="square" rtlCol="0">
            <a:spAutoFit/>
          </a:bodyPr>
          <a:lstStyle/>
          <a:p>
            <a:pPr algn="just"/>
            <a:r>
              <a:rPr lang="en-US" b="0" i="0" dirty="0">
                <a:solidFill>
                  <a:schemeClr val="tx2"/>
                </a:solidFill>
                <a:effectLst/>
                <a:latin typeface="Arial" panose="020B0604020202020204" pitchFamily="34" charset="0"/>
                <a:cs typeface="Arial" panose="020B0604020202020204" pitchFamily="34" charset="0"/>
              </a:rPr>
              <a:t>Launched in 2010, Zomato’s technology platform connects customers, restaurant partners and delivery partners, serving their multiple needs. Customers use the platform to search and discover restaurants, read and write customer generated reviews and view and upload photos, order food delivery, book a table and make payments while dining-out at restaurants. On the other hand, It provide restaurant partners with industry-specific marketing tools which enable them to engage and acquire customers to grow their business while also providing a reliable and efficient last mile delivery service. Zomato also operate a one-stop procurement solution, </a:t>
            </a:r>
            <a:r>
              <a:rPr lang="en-US" b="0" i="0" dirty="0" err="1">
                <a:solidFill>
                  <a:schemeClr val="tx2"/>
                </a:solidFill>
                <a:effectLst/>
                <a:latin typeface="Arial" panose="020B0604020202020204" pitchFamily="34" charset="0"/>
                <a:cs typeface="Arial" panose="020B0604020202020204" pitchFamily="34" charset="0"/>
              </a:rPr>
              <a:t>Hyperpure</a:t>
            </a:r>
            <a:r>
              <a:rPr lang="en-US" b="0" i="0" dirty="0">
                <a:solidFill>
                  <a:schemeClr val="tx2"/>
                </a:solidFill>
                <a:effectLst/>
                <a:latin typeface="Arial" panose="020B0604020202020204" pitchFamily="34" charset="0"/>
                <a:cs typeface="Arial" panose="020B0604020202020204" pitchFamily="34" charset="0"/>
              </a:rPr>
              <a:t>, which supplies high quality ingredients and kitchen products to restaurant partners and also provide their delivery partners with transparent and flexible earning opportunities.</a:t>
            </a:r>
            <a:endParaRPr lang="en-IN"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272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B6227-7940-443C-A2E5-77886C5622D7}"/>
              </a:ext>
            </a:extLst>
          </p:cNvPr>
          <p:cNvPicPr>
            <a:picLocks noChangeAspect="1"/>
          </p:cNvPicPr>
          <p:nvPr/>
        </p:nvPicPr>
        <p:blipFill>
          <a:blip r:embed="rId2">
            <a:extLst>
              <a:ext uri="{28A0092B-C50C-407E-A947-70E740481C1C}">
                <a14:useLocalDpi xmlns:a14="http://schemas.microsoft.com/office/drawing/2010/main" val="0"/>
              </a:ext>
            </a:extLst>
          </a:blip>
          <a:srcRect l="1016" t="1900" r="933" b="1284"/>
          <a:stretch/>
        </p:blipFill>
        <p:spPr>
          <a:xfrm>
            <a:off x="3375874" y="1661555"/>
            <a:ext cx="5440252" cy="2790000"/>
          </a:xfrm>
          <a:prstGeom prst="rect">
            <a:avLst/>
          </a:prstGeom>
        </p:spPr>
      </p:pic>
      <p:sp>
        <p:nvSpPr>
          <p:cNvPr id="3" name="TextBox 2">
            <a:extLst>
              <a:ext uri="{FF2B5EF4-FFF2-40B4-BE49-F238E27FC236}">
                <a16:creationId xmlns:a16="http://schemas.microsoft.com/office/drawing/2014/main" id="{7723DB9A-9490-41AA-B8B3-84F01D1ABF3B}"/>
              </a:ext>
            </a:extLst>
          </p:cNvPr>
          <p:cNvSpPr txBox="1"/>
          <p:nvPr/>
        </p:nvSpPr>
        <p:spPr>
          <a:xfrm>
            <a:off x="3048000" y="4836226"/>
            <a:ext cx="6096000" cy="1477328"/>
          </a:xfrm>
          <a:prstGeom prst="rect">
            <a:avLst/>
          </a:prstGeom>
          <a:noFill/>
        </p:spPr>
        <p:txBody>
          <a:bodyPr wrap="square">
            <a:spAutoFit/>
          </a:bodyPr>
          <a:lstStyle/>
          <a:p>
            <a:r>
              <a:rPr lang="en-US" dirty="0"/>
              <a:t>The given Chart shows the year wise count of restaurant in the countries I selected as a suggestion to open the restaurant. The chart displayed gives combined count of restaurant in all selected countries. </a:t>
            </a:r>
            <a:endParaRPr lang="en-IN" dirty="0"/>
          </a:p>
        </p:txBody>
      </p:sp>
      <p:sp>
        <p:nvSpPr>
          <p:cNvPr id="5" name="TextBox 4">
            <a:extLst>
              <a:ext uri="{FF2B5EF4-FFF2-40B4-BE49-F238E27FC236}">
                <a16:creationId xmlns:a16="http://schemas.microsoft.com/office/drawing/2014/main" id="{45004C05-6108-7139-CEB0-AA9E2D2E3970}"/>
              </a:ext>
            </a:extLst>
          </p:cNvPr>
          <p:cNvSpPr txBox="1"/>
          <p:nvPr/>
        </p:nvSpPr>
        <p:spPr>
          <a:xfrm>
            <a:off x="1395328" y="815219"/>
            <a:ext cx="9401344" cy="461665"/>
          </a:xfrm>
          <a:prstGeom prst="rect">
            <a:avLst/>
          </a:prstGeom>
          <a:noFill/>
        </p:spPr>
        <p:txBody>
          <a:bodyPr wrap="square">
            <a:spAutoFit/>
          </a:bodyPr>
          <a:lstStyle/>
          <a:p>
            <a:r>
              <a:rPr lang="en-IN" sz="2400" b="1" dirty="0"/>
              <a:t>Year wise Count of Restaurants in Selected Countries</a:t>
            </a:r>
          </a:p>
        </p:txBody>
      </p:sp>
    </p:spTree>
    <p:extLst>
      <p:ext uri="{BB962C8B-B14F-4D97-AF65-F5344CB8AC3E}">
        <p14:creationId xmlns:p14="http://schemas.microsoft.com/office/powerpoint/2010/main" val="294694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D1354BD-4A04-0072-23A0-3928158A8C6F}"/>
              </a:ext>
            </a:extLst>
          </p:cNvPr>
          <p:cNvPicPr>
            <a:picLocks noChangeAspect="1"/>
          </p:cNvPicPr>
          <p:nvPr/>
        </p:nvPicPr>
        <p:blipFill>
          <a:blip r:embed="rId2">
            <a:extLst>
              <a:ext uri="{28A0092B-C50C-407E-A947-70E740481C1C}">
                <a14:useLocalDpi xmlns:a14="http://schemas.microsoft.com/office/drawing/2010/main" val="0"/>
              </a:ext>
            </a:extLst>
          </a:blip>
          <a:srcRect l="640" t="1870" r="1176" b="1037"/>
          <a:stretch/>
        </p:blipFill>
        <p:spPr>
          <a:xfrm>
            <a:off x="2329706" y="1344697"/>
            <a:ext cx="7807889" cy="3451099"/>
          </a:xfrm>
          <a:prstGeom prst="rect">
            <a:avLst/>
          </a:prstGeom>
        </p:spPr>
      </p:pic>
      <p:sp>
        <p:nvSpPr>
          <p:cNvPr id="3" name="TextBox 2">
            <a:extLst>
              <a:ext uri="{FF2B5EF4-FFF2-40B4-BE49-F238E27FC236}">
                <a16:creationId xmlns:a16="http://schemas.microsoft.com/office/drawing/2014/main" id="{5C3543C1-EB22-4711-49E2-2A776A0CC4B6}"/>
              </a:ext>
            </a:extLst>
          </p:cNvPr>
          <p:cNvSpPr txBox="1"/>
          <p:nvPr/>
        </p:nvSpPr>
        <p:spPr>
          <a:xfrm>
            <a:off x="4178709" y="5102940"/>
            <a:ext cx="3834582" cy="1138773"/>
          </a:xfrm>
          <a:prstGeom prst="rect">
            <a:avLst/>
          </a:prstGeom>
          <a:noFill/>
        </p:spPr>
        <p:txBody>
          <a:bodyPr wrap="square" rtlCol="0">
            <a:spAutoFit/>
          </a:bodyPr>
          <a:lstStyle/>
          <a:p>
            <a:pPr algn="ctr"/>
            <a:r>
              <a:rPr lang="en-US" sz="1600" b="1" dirty="0"/>
              <a:t>Top 10 Cuisines</a:t>
            </a:r>
          </a:p>
          <a:p>
            <a:pPr algn="ctr"/>
            <a:r>
              <a:rPr lang="en-US" sz="400" b="1" dirty="0"/>
              <a:t> </a:t>
            </a:r>
            <a:br>
              <a:rPr lang="en-IN" sz="1600" dirty="0"/>
            </a:br>
            <a:r>
              <a:rPr lang="en-IN" sz="1600" dirty="0"/>
              <a:t>This chart displays top 10 cuisine in the selected city with the number of restaurant which Serve that cuisine</a:t>
            </a:r>
          </a:p>
        </p:txBody>
      </p:sp>
      <p:sp>
        <p:nvSpPr>
          <p:cNvPr id="2" name="TextBox 1">
            <a:extLst>
              <a:ext uri="{FF2B5EF4-FFF2-40B4-BE49-F238E27FC236}">
                <a16:creationId xmlns:a16="http://schemas.microsoft.com/office/drawing/2014/main" id="{DD0CA831-6B9C-D289-5430-5E97C453550E}"/>
              </a:ext>
            </a:extLst>
          </p:cNvPr>
          <p:cNvSpPr txBox="1"/>
          <p:nvPr/>
        </p:nvSpPr>
        <p:spPr>
          <a:xfrm>
            <a:off x="3111640" y="575888"/>
            <a:ext cx="6244023" cy="461665"/>
          </a:xfrm>
          <a:prstGeom prst="rect">
            <a:avLst/>
          </a:prstGeom>
          <a:noFill/>
        </p:spPr>
        <p:txBody>
          <a:bodyPr wrap="square" rtlCol="0">
            <a:spAutoFit/>
          </a:bodyPr>
          <a:lstStyle/>
          <a:p>
            <a:r>
              <a:rPr lang="en-IN" sz="2400" b="1" dirty="0"/>
              <a:t>Top 10 Cuisines in Selected Countries</a:t>
            </a:r>
          </a:p>
        </p:txBody>
      </p:sp>
    </p:spTree>
    <p:extLst>
      <p:ext uri="{BB962C8B-B14F-4D97-AF65-F5344CB8AC3E}">
        <p14:creationId xmlns:p14="http://schemas.microsoft.com/office/powerpoint/2010/main" val="369426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0D68FB-BB4A-8462-1758-203D4F40D9F4}"/>
              </a:ext>
            </a:extLst>
          </p:cNvPr>
          <p:cNvPicPr>
            <a:picLocks noChangeAspect="1"/>
          </p:cNvPicPr>
          <p:nvPr/>
        </p:nvPicPr>
        <p:blipFill>
          <a:blip r:embed="rId2"/>
          <a:srcRect l="2062" t="2121" r="1754" b="3410"/>
          <a:stretch/>
        </p:blipFill>
        <p:spPr>
          <a:xfrm>
            <a:off x="4316361" y="1469372"/>
            <a:ext cx="3559278" cy="2981078"/>
          </a:xfrm>
          <a:prstGeom prst="rect">
            <a:avLst/>
          </a:prstGeom>
        </p:spPr>
      </p:pic>
      <p:sp>
        <p:nvSpPr>
          <p:cNvPr id="3" name="TextBox 2">
            <a:extLst>
              <a:ext uri="{FF2B5EF4-FFF2-40B4-BE49-F238E27FC236}">
                <a16:creationId xmlns:a16="http://schemas.microsoft.com/office/drawing/2014/main" id="{AECF09F1-A957-7DAB-A11A-278A90540045}"/>
              </a:ext>
            </a:extLst>
          </p:cNvPr>
          <p:cNvSpPr txBox="1"/>
          <p:nvPr/>
        </p:nvSpPr>
        <p:spPr>
          <a:xfrm>
            <a:off x="3558822" y="4965072"/>
            <a:ext cx="5074353" cy="923330"/>
          </a:xfrm>
          <a:prstGeom prst="rect">
            <a:avLst/>
          </a:prstGeom>
          <a:noFill/>
        </p:spPr>
        <p:txBody>
          <a:bodyPr wrap="square">
            <a:spAutoFit/>
          </a:bodyPr>
          <a:lstStyle/>
          <a:p>
            <a:pPr algn="ctr"/>
            <a:r>
              <a:rPr lang="en-IN" sz="1800" b="1" dirty="0"/>
              <a:t>Has Table booking</a:t>
            </a:r>
          </a:p>
          <a:p>
            <a:pPr algn="ctr"/>
            <a:r>
              <a:rPr lang="en-IN" sz="1800" dirty="0"/>
              <a:t>This table shows the percent of restaurants providing Table booking Service</a:t>
            </a:r>
          </a:p>
        </p:txBody>
      </p:sp>
      <p:sp>
        <p:nvSpPr>
          <p:cNvPr id="6" name="TextBox 5">
            <a:extLst>
              <a:ext uri="{FF2B5EF4-FFF2-40B4-BE49-F238E27FC236}">
                <a16:creationId xmlns:a16="http://schemas.microsoft.com/office/drawing/2014/main" id="{D3C88E2C-BD10-787C-3E7B-7EAFECE27B04}"/>
              </a:ext>
            </a:extLst>
          </p:cNvPr>
          <p:cNvSpPr txBox="1"/>
          <p:nvPr/>
        </p:nvSpPr>
        <p:spPr>
          <a:xfrm>
            <a:off x="2905432" y="611897"/>
            <a:ext cx="6518787" cy="461665"/>
          </a:xfrm>
          <a:prstGeom prst="rect">
            <a:avLst/>
          </a:prstGeom>
          <a:noFill/>
        </p:spPr>
        <p:txBody>
          <a:bodyPr wrap="square" rtlCol="0">
            <a:spAutoFit/>
          </a:bodyPr>
          <a:lstStyle/>
          <a:p>
            <a:r>
              <a:rPr lang="en-IN" sz="2400" b="1" dirty="0"/>
              <a:t>Chart of restaurant having Table booking </a:t>
            </a:r>
          </a:p>
        </p:txBody>
      </p:sp>
    </p:spTree>
    <p:extLst>
      <p:ext uri="{BB962C8B-B14F-4D97-AF65-F5344CB8AC3E}">
        <p14:creationId xmlns:p14="http://schemas.microsoft.com/office/powerpoint/2010/main" val="2208760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B3BEC-E488-2D53-3818-10D00393B555}"/>
              </a:ext>
            </a:extLst>
          </p:cNvPr>
          <p:cNvSpPr txBox="1"/>
          <p:nvPr/>
        </p:nvSpPr>
        <p:spPr>
          <a:xfrm>
            <a:off x="2551471" y="592082"/>
            <a:ext cx="7089058" cy="461665"/>
          </a:xfrm>
          <a:prstGeom prst="rect">
            <a:avLst/>
          </a:prstGeom>
          <a:noFill/>
        </p:spPr>
        <p:txBody>
          <a:bodyPr wrap="square">
            <a:spAutoFit/>
          </a:bodyPr>
          <a:lstStyle/>
          <a:p>
            <a:r>
              <a:rPr lang="en-IN" sz="2400" b="1" dirty="0"/>
              <a:t>Chart of Restaurant having Online Delivery</a:t>
            </a:r>
          </a:p>
        </p:txBody>
      </p:sp>
      <p:pic>
        <p:nvPicPr>
          <p:cNvPr id="16" name="Picture 15">
            <a:extLst>
              <a:ext uri="{FF2B5EF4-FFF2-40B4-BE49-F238E27FC236}">
                <a16:creationId xmlns:a16="http://schemas.microsoft.com/office/drawing/2014/main" id="{1D985C71-12CA-A3EA-C2D1-F4D893CF8EA1}"/>
              </a:ext>
            </a:extLst>
          </p:cNvPr>
          <p:cNvPicPr>
            <a:picLocks noChangeAspect="1"/>
          </p:cNvPicPr>
          <p:nvPr/>
        </p:nvPicPr>
        <p:blipFill>
          <a:blip r:embed="rId2">
            <a:extLst>
              <a:ext uri="{28A0092B-C50C-407E-A947-70E740481C1C}">
                <a14:useLocalDpi xmlns:a14="http://schemas.microsoft.com/office/drawing/2010/main" val="0"/>
              </a:ext>
            </a:extLst>
          </a:blip>
          <a:srcRect l="3034" t="1891" r="833" b="3442"/>
          <a:stretch/>
        </p:blipFill>
        <p:spPr>
          <a:xfrm>
            <a:off x="4200958" y="1495848"/>
            <a:ext cx="3790083" cy="3150157"/>
          </a:xfrm>
          <a:prstGeom prst="rect">
            <a:avLst/>
          </a:prstGeom>
        </p:spPr>
      </p:pic>
      <p:sp>
        <p:nvSpPr>
          <p:cNvPr id="5" name="TextBox 4">
            <a:extLst>
              <a:ext uri="{FF2B5EF4-FFF2-40B4-BE49-F238E27FC236}">
                <a16:creationId xmlns:a16="http://schemas.microsoft.com/office/drawing/2014/main" id="{9BA8912F-906D-C056-075D-DE2DA3E48C1D}"/>
              </a:ext>
            </a:extLst>
          </p:cNvPr>
          <p:cNvSpPr txBox="1"/>
          <p:nvPr/>
        </p:nvSpPr>
        <p:spPr>
          <a:xfrm>
            <a:off x="3047999" y="5088106"/>
            <a:ext cx="6096000" cy="923330"/>
          </a:xfrm>
          <a:prstGeom prst="rect">
            <a:avLst/>
          </a:prstGeom>
          <a:noFill/>
        </p:spPr>
        <p:txBody>
          <a:bodyPr wrap="square">
            <a:spAutoFit/>
          </a:bodyPr>
          <a:lstStyle/>
          <a:p>
            <a:pPr algn="ctr"/>
            <a:r>
              <a:rPr lang="en-IN" sz="1800" b="1" dirty="0"/>
              <a:t>Has Online Delivery</a:t>
            </a:r>
          </a:p>
          <a:p>
            <a:pPr algn="ctr"/>
            <a:r>
              <a:rPr lang="en-IN" sz="1800" dirty="0"/>
              <a:t>This chart provide the percent of restaurants providing Online Delivery Services</a:t>
            </a:r>
          </a:p>
        </p:txBody>
      </p:sp>
    </p:spTree>
    <p:extLst>
      <p:ext uri="{BB962C8B-B14F-4D97-AF65-F5344CB8AC3E}">
        <p14:creationId xmlns:p14="http://schemas.microsoft.com/office/powerpoint/2010/main" val="3572814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1A24A-02FD-EF3A-3CEE-F7585E432320}"/>
              </a:ext>
            </a:extLst>
          </p:cNvPr>
          <p:cNvPicPr>
            <a:picLocks noChangeAspect="1"/>
          </p:cNvPicPr>
          <p:nvPr/>
        </p:nvPicPr>
        <p:blipFill>
          <a:blip r:embed="rId2"/>
          <a:stretch>
            <a:fillRect/>
          </a:stretch>
        </p:blipFill>
        <p:spPr>
          <a:xfrm>
            <a:off x="4431899" y="1358181"/>
            <a:ext cx="3328202" cy="4141638"/>
          </a:xfrm>
          <a:prstGeom prst="rect">
            <a:avLst/>
          </a:prstGeom>
        </p:spPr>
      </p:pic>
      <p:sp>
        <p:nvSpPr>
          <p:cNvPr id="4" name="TextBox 3">
            <a:extLst>
              <a:ext uri="{FF2B5EF4-FFF2-40B4-BE49-F238E27FC236}">
                <a16:creationId xmlns:a16="http://schemas.microsoft.com/office/drawing/2014/main" id="{D6449B63-E9ED-2322-09AC-EB1F0629FD84}"/>
              </a:ext>
            </a:extLst>
          </p:cNvPr>
          <p:cNvSpPr txBox="1"/>
          <p:nvPr/>
        </p:nvSpPr>
        <p:spPr>
          <a:xfrm>
            <a:off x="3048000" y="5631830"/>
            <a:ext cx="6096000" cy="923330"/>
          </a:xfrm>
          <a:prstGeom prst="rect">
            <a:avLst/>
          </a:prstGeom>
          <a:noFill/>
        </p:spPr>
        <p:txBody>
          <a:bodyPr wrap="square">
            <a:spAutoFit/>
          </a:bodyPr>
          <a:lstStyle/>
          <a:p>
            <a:pPr algn="ctr"/>
            <a:r>
              <a:rPr lang="en-IN" sz="1800" b="1" dirty="0"/>
              <a:t>Average Cost For Two in INR</a:t>
            </a:r>
          </a:p>
          <a:p>
            <a:pPr algn="ctr"/>
            <a:r>
              <a:rPr lang="en-IN" sz="1800" dirty="0"/>
              <a:t>The above chart shows the average cost for two peoples in Indian Rupees for the Suggested countries</a:t>
            </a:r>
          </a:p>
        </p:txBody>
      </p:sp>
      <p:sp>
        <p:nvSpPr>
          <p:cNvPr id="5" name="TextBox 4">
            <a:extLst>
              <a:ext uri="{FF2B5EF4-FFF2-40B4-BE49-F238E27FC236}">
                <a16:creationId xmlns:a16="http://schemas.microsoft.com/office/drawing/2014/main" id="{4016F2C2-BE99-C50B-59E0-13FF642155D8}"/>
              </a:ext>
            </a:extLst>
          </p:cNvPr>
          <p:cNvSpPr txBox="1"/>
          <p:nvPr/>
        </p:nvSpPr>
        <p:spPr>
          <a:xfrm>
            <a:off x="3190568" y="599678"/>
            <a:ext cx="5810864" cy="461665"/>
          </a:xfrm>
          <a:prstGeom prst="rect">
            <a:avLst/>
          </a:prstGeom>
          <a:noFill/>
        </p:spPr>
        <p:txBody>
          <a:bodyPr wrap="square" rtlCol="0">
            <a:spAutoFit/>
          </a:bodyPr>
          <a:lstStyle/>
          <a:p>
            <a:r>
              <a:rPr lang="en-IN" sz="2400" b="1" dirty="0"/>
              <a:t>Average cost for 2 in Indian Currency</a:t>
            </a:r>
          </a:p>
        </p:txBody>
      </p:sp>
    </p:spTree>
    <p:extLst>
      <p:ext uri="{BB962C8B-B14F-4D97-AF65-F5344CB8AC3E}">
        <p14:creationId xmlns:p14="http://schemas.microsoft.com/office/powerpoint/2010/main" val="100270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E38942-A591-DFE5-6ABD-CC2CC75EF8AE}"/>
              </a:ext>
            </a:extLst>
          </p:cNvPr>
          <p:cNvPicPr>
            <a:picLocks noChangeAspect="1"/>
          </p:cNvPicPr>
          <p:nvPr/>
        </p:nvPicPr>
        <p:blipFill>
          <a:blip r:embed="rId2">
            <a:extLst>
              <a:ext uri="{28A0092B-C50C-407E-A947-70E740481C1C}">
                <a14:useLocalDpi xmlns:a14="http://schemas.microsoft.com/office/drawing/2010/main" val="0"/>
              </a:ext>
            </a:extLst>
          </a:blip>
          <a:srcRect l="893" t="1455" r="1418" b="27000"/>
          <a:stretch/>
        </p:blipFill>
        <p:spPr>
          <a:xfrm>
            <a:off x="2230415" y="1542523"/>
            <a:ext cx="7731170" cy="3277415"/>
          </a:xfrm>
          <a:prstGeom prst="rect">
            <a:avLst/>
          </a:prstGeom>
        </p:spPr>
      </p:pic>
      <p:sp>
        <p:nvSpPr>
          <p:cNvPr id="4" name="TextBox 3">
            <a:extLst>
              <a:ext uri="{FF2B5EF4-FFF2-40B4-BE49-F238E27FC236}">
                <a16:creationId xmlns:a16="http://schemas.microsoft.com/office/drawing/2014/main" id="{0AECBFF2-A010-5597-7322-C0BB245D588B}"/>
              </a:ext>
            </a:extLst>
          </p:cNvPr>
          <p:cNvSpPr txBox="1"/>
          <p:nvPr/>
        </p:nvSpPr>
        <p:spPr>
          <a:xfrm>
            <a:off x="3618610" y="5073446"/>
            <a:ext cx="4954779" cy="830997"/>
          </a:xfrm>
          <a:prstGeom prst="rect">
            <a:avLst/>
          </a:prstGeom>
          <a:noFill/>
        </p:spPr>
        <p:txBody>
          <a:bodyPr wrap="square" rtlCol="0">
            <a:spAutoFit/>
          </a:bodyPr>
          <a:lstStyle/>
          <a:p>
            <a:pPr algn="ctr"/>
            <a:r>
              <a:rPr lang="en-IN" sz="1600" b="1" dirty="0"/>
              <a:t>Average Price Range</a:t>
            </a:r>
          </a:p>
          <a:p>
            <a:pPr algn="ctr"/>
            <a:r>
              <a:rPr lang="en-IN" sz="1600" dirty="0"/>
              <a:t>The above Chart shows Average Price Range for the Suggested Countries</a:t>
            </a:r>
          </a:p>
        </p:txBody>
      </p:sp>
      <p:sp>
        <p:nvSpPr>
          <p:cNvPr id="2" name="TextBox 1">
            <a:extLst>
              <a:ext uri="{FF2B5EF4-FFF2-40B4-BE49-F238E27FC236}">
                <a16:creationId xmlns:a16="http://schemas.microsoft.com/office/drawing/2014/main" id="{1DA7D41D-D0A1-8BF8-2AD2-DBB205EA3CBC}"/>
              </a:ext>
            </a:extLst>
          </p:cNvPr>
          <p:cNvSpPr txBox="1"/>
          <p:nvPr/>
        </p:nvSpPr>
        <p:spPr>
          <a:xfrm>
            <a:off x="3687774" y="688934"/>
            <a:ext cx="6056671" cy="461665"/>
          </a:xfrm>
          <a:prstGeom prst="rect">
            <a:avLst/>
          </a:prstGeom>
          <a:noFill/>
        </p:spPr>
        <p:txBody>
          <a:bodyPr wrap="square" rtlCol="0">
            <a:spAutoFit/>
          </a:bodyPr>
          <a:lstStyle/>
          <a:p>
            <a:r>
              <a:rPr lang="en-IN" sz="2400" b="1" dirty="0"/>
              <a:t>Chart displaying Average Price range</a:t>
            </a:r>
          </a:p>
        </p:txBody>
      </p:sp>
    </p:spTree>
    <p:extLst>
      <p:ext uri="{BB962C8B-B14F-4D97-AF65-F5344CB8AC3E}">
        <p14:creationId xmlns:p14="http://schemas.microsoft.com/office/powerpoint/2010/main" val="1359168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DCC4E-25D5-5262-A313-B8D3430AB7C6}"/>
              </a:ext>
            </a:extLst>
          </p:cNvPr>
          <p:cNvSpPr txBox="1"/>
          <p:nvPr/>
        </p:nvSpPr>
        <p:spPr>
          <a:xfrm>
            <a:off x="3047999" y="808392"/>
            <a:ext cx="6096000" cy="461665"/>
          </a:xfrm>
          <a:prstGeom prst="rect">
            <a:avLst/>
          </a:prstGeom>
          <a:noFill/>
        </p:spPr>
        <p:txBody>
          <a:bodyPr wrap="square">
            <a:spAutoFit/>
          </a:bodyPr>
          <a:lstStyle/>
          <a:p>
            <a:pPr algn="ctr"/>
            <a:r>
              <a:rPr lang="en-IN" sz="2400" b="1" dirty="0"/>
              <a:t>Chart displaying Average Rating</a:t>
            </a:r>
            <a:endParaRPr lang="en-IN" sz="2400" dirty="0"/>
          </a:p>
        </p:txBody>
      </p:sp>
      <p:pic>
        <p:nvPicPr>
          <p:cNvPr id="12" name="Picture 11">
            <a:extLst>
              <a:ext uri="{FF2B5EF4-FFF2-40B4-BE49-F238E27FC236}">
                <a16:creationId xmlns:a16="http://schemas.microsoft.com/office/drawing/2014/main" id="{AFAC1FBF-2CED-AE20-07CB-74BA353EC01C}"/>
              </a:ext>
            </a:extLst>
          </p:cNvPr>
          <p:cNvPicPr>
            <a:picLocks noChangeAspect="1"/>
          </p:cNvPicPr>
          <p:nvPr/>
        </p:nvPicPr>
        <p:blipFill>
          <a:blip r:embed="rId2">
            <a:extLst>
              <a:ext uri="{28A0092B-C50C-407E-A947-70E740481C1C}">
                <a14:useLocalDpi xmlns:a14="http://schemas.microsoft.com/office/drawing/2010/main" val="0"/>
              </a:ext>
            </a:extLst>
          </a:blip>
          <a:srcRect l="644" t="1252" r="569" b="26996"/>
          <a:stretch/>
        </p:blipFill>
        <p:spPr>
          <a:xfrm>
            <a:off x="2243408" y="1684623"/>
            <a:ext cx="7705183" cy="3112563"/>
          </a:xfrm>
          <a:prstGeom prst="rect">
            <a:avLst/>
          </a:prstGeom>
        </p:spPr>
      </p:pic>
      <p:sp>
        <p:nvSpPr>
          <p:cNvPr id="5" name="TextBox 4">
            <a:extLst>
              <a:ext uri="{FF2B5EF4-FFF2-40B4-BE49-F238E27FC236}">
                <a16:creationId xmlns:a16="http://schemas.microsoft.com/office/drawing/2014/main" id="{3B2B7FC6-1031-98F2-B3F1-E82AED6B0309}"/>
              </a:ext>
            </a:extLst>
          </p:cNvPr>
          <p:cNvSpPr txBox="1"/>
          <p:nvPr/>
        </p:nvSpPr>
        <p:spPr>
          <a:xfrm>
            <a:off x="3047999" y="5233980"/>
            <a:ext cx="6096000" cy="923330"/>
          </a:xfrm>
          <a:prstGeom prst="rect">
            <a:avLst/>
          </a:prstGeom>
          <a:noFill/>
        </p:spPr>
        <p:txBody>
          <a:bodyPr wrap="square">
            <a:spAutoFit/>
          </a:bodyPr>
          <a:lstStyle/>
          <a:p>
            <a:pPr algn="ctr"/>
            <a:r>
              <a:rPr lang="en-IN" sz="1800" b="1" dirty="0"/>
              <a:t>Average Rating</a:t>
            </a:r>
          </a:p>
          <a:p>
            <a:pPr algn="ctr"/>
            <a:r>
              <a:rPr lang="en-IN" sz="1800" dirty="0"/>
              <a:t>The above Chart shows the Average Rating for the Restaurants in the Countries </a:t>
            </a:r>
          </a:p>
        </p:txBody>
      </p:sp>
    </p:spTree>
    <p:extLst>
      <p:ext uri="{BB962C8B-B14F-4D97-AF65-F5344CB8AC3E}">
        <p14:creationId xmlns:p14="http://schemas.microsoft.com/office/powerpoint/2010/main" val="154570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79907-CE39-2668-1813-A46AC66EAADB}"/>
              </a:ext>
            </a:extLst>
          </p:cNvPr>
          <p:cNvSpPr txBox="1"/>
          <p:nvPr/>
        </p:nvSpPr>
        <p:spPr>
          <a:xfrm>
            <a:off x="747252" y="412955"/>
            <a:ext cx="5417574" cy="400110"/>
          </a:xfrm>
          <a:prstGeom prst="rect">
            <a:avLst/>
          </a:prstGeom>
          <a:noFill/>
        </p:spPr>
        <p:txBody>
          <a:bodyPr wrap="square" rtlCol="0">
            <a:spAutoFit/>
          </a:bodyPr>
          <a:lstStyle/>
          <a:p>
            <a:r>
              <a:rPr lang="en-US" sz="2000" b="1" dirty="0"/>
              <a:t>Suggestion on Cities to open Restaurants</a:t>
            </a:r>
            <a:endParaRPr lang="en-IN" sz="2000" b="1" dirty="0"/>
          </a:p>
        </p:txBody>
      </p:sp>
      <p:sp>
        <p:nvSpPr>
          <p:cNvPr id="3" name="TextBox 2">
            <a:extLst>
              <a:ext uri="{FF2B5EF4-FFF2-40B4-BE49-F238E27FC236}">
                <a16:creationId xmlns:a16="http://schemas.microsoft.com/office/drawing/2014/main" id="{507CF08B-E6B3-51CE-61C7-FC19D2758090}"/>
              </a:ext>
            </a:extLst>
          </p:cNvPr>
          <p:cNvSpPr txBox="1"/>
          <p:nvPr/>
        </p:nvSpPr>
        <p:spPr>
          <a:xfrm>
            <a:off x="353961" y="983226"/>
            <a:ext cx="6718172" cy="4247317"/>
          </a:xfrm>
          <a:prstGeom prst="rect">
            <a:avLst/>
          </a:prstGeom>
          <a:noFill/>
        </p:spPr>
        <p:txBody>
          <a:bodyPr wrap="square" rtlCol="0">
            <a:spAutoFit/>
          </a:bodyPr>
          <a:lstStyle/>
          <a:p>
            <a:r>
              <a:rPr lang="en-US" dirty="0"/>
              <a:t>After selection of Countries the selection of cities was done. There were few parameters taken under consideration for selection of cities that are as follow</a:t>
            </a:r>
          </a:p>
          <a:p>
            <a:pPr marL="342900" indent="-342900">
              <a:buFont typeface="Courier New" panose="02070309020205020404" pitchFamily="49" charset="0"/>
              <a:buChar char="o"/>
            </a:pPr>
            <a:r>
              <a:rPr lang="en-US" dirty="0"/>
              <a:t>Less number of Restaurants present in that city.</a:t>
            </a:r>
          </a:p>
          <a:p>
            <a:pPr marL="342900" indent="-342900">
              <a:buFont typeface="Courier New" panose="02070309020205020404" pitchFamily="49" charset="0"/>
              <a:buChar char="o"/>
            </a:pPr>
            <a:r>
              <a:rPr lang="en-US" dirty="0"/>
              <a:t>Growth in number of restaurants in last few years.</a:t>
            </a:r>
          </a:p>
          <a:p>
            <a:pPr marL="342900" indent="-342900">
              <a:buFont typeface="Courier New" panose="02070309020205020404" pitchFamily="49" charset="0"/>
              <a:buChar char="o"/>
            </a:pPr>
            <a:r>
              <a:rPr lang="en-US" dirty="0"/>
              <a:t>There is good rating for the existing restaurants.</a:t>
            </a:r>
          </a:p>
          <a:p>
            <a:pPr marL="342900" indent="-342900">
              <a:buFont typeface="Courier New" panose="02070309020205020404" pitchFamily="49" charset="0"/>
              <a:buChar char="o"/>
            </a:pPr>
            <a:r>
              <a:rPr lang="en-US" dirty="0"/>
              <a:t>Price range is between 2 to 5</a:t>
            </a:r>
          </a:p>
          <a:p>
            <a:pPr marL="342900" indent="-342900">
              <a:buFont typeface="Courier New" panose="02070309020205020404" pitchFamily="49" charset="0"/>
              <a:buChar char="o"/>
            </a:pPr>
            <a:r>
              <a:rPr lang="en-US" dirty="0"/>
              <a:t>Wide range of cuisine compared to other cities in that country.</a:t>
            </a:r>
          </a:p>
          <a:p>
            <a:pPr marL="342900" indent="-342900">
              <a:buFont typeface="Courier New" panose="02070309020205020404" pitchFamily="49" charset="0"/>
              <a:buChar char="o"/>
            </a:pPr>
            <a:r>
              <a:rPr lang="en-US" dirty="0"/>
              <a:t>Table booking is not provided in this cities.</a:t>
            </a:r>
          </a:p>
          <a:p>
            <a:endParaRPr lang="en-US" dirty="0"/>
          </a:p>
          <a:p>
            <a:pPr marL="342900" indent="-342900">
              <a:buFont typeface="Courier New" panose="02070309020205020404" pitchFamily="49" charset="0"/>
              <a:buChar char="o"/>
            </a:pPr>
            <a:endParaRPr lang="en-US" dirty="0"/>
          </a:p>
          <a:p>
            <a:endParaRPr lang="en-US" dirty="0"/>
          </a:p>
          <a:p>
            <a:pPr marL="342900" indent="-342900">
              <a:buFont typeface="Courier New" panose="02070309020205020404" pitchFamily="49" charset="0"/>
              <a:buChar char="o"/>
            </a:pPr>
            <a:endParaRPr lang="en-US" dirty="0"/>
          </a:p>
          <a:p>
            <a:pPr marL="342900" indent="-342900">
              <a:buFont typeface="Courier New" panose="02070309020205020404" pitchFamily="49" charset="0"/>
              <a:buChar char="o"/>
            </a:pPr>
            <a:endParaRPr lang="en-IN" dirty="0"/>
          </a:p>
        </p:txBody>
      </p:sp>
      <p:pic>
        <p:nvPicPr>
          <p:cNvPr id="1032" name="Picture 8" descr="SVG vs PNG: What Are the Differences and When to Use Them">
            <a:extLst>
              <a:ext uri="{FF2B5EF4-FFF2-40B4-BE49-F238E27FC236}">
                <a16:creationId xmlns:a16="http://schemas.microsoft.com/office/drawing/2014/main" id="{0023343D-2E76-CCBC-0530-EE3CF6644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593" y="1353616"/>
            <a:ext cx="4641446" cy="23207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656C6D-F3B5-1168-BF2C-7AE28E50C617}"/>
              </a:ext>
            </a:extLst>
          </p:cNvPr>
          <p:cNvPicPr>
            <a:picLocks noChangeAspect="1"/>
          </p:cNvPicPr>
          <p:nvPr/>
        </p:nvPicPr>
        <p:blipFill>
          <a:blip r:embed="rId3"/>
          <a:stretch>
            <a:fillRect/>
          </a:stretch>
        </p:blipFill>
        <p:spPr>
          <a:xfrm>
            <a:off x="353961" y="4432886"/>
            <a:ext cx="11554135" cy="2012159"/>
          </a:xfrm>
          <a:prstGeom prst="rect">
            <a:avLst/>
          </a:prstGeom>
        </p:spPr>
      </p:pic>
    </p:spTree>
    <p:extLst>
      <p:ext uri="{BB962C8B-B14F-4D97-AF65-F5344CB8AC3E}">
        <p14:creationId xmlns:p14="http://schemas.microsoft.com/office/powerpoint/2010/main" val="2774091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6C815-7DBC-164C-0433-477C79328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0715" y="548705"/>
            <a:ext cx="3531285" cy="2349910"/>
          </a:xfrm>
          <a:prstGeom prst="rect">
            <a:avLst/>
          </a:prstGeom>
        </p:spPr>
      </p:pic>
      <p:sp>
        <p:nvSpPr>
          <p:cNvPr id="5" name="TextBox 4">
            <a:extLst>
              <a:ext uri="{FF2B5EF4-FFF2-40B4-BE49-F238E27FC236}">
                <a16:creationId xmlns:a16="http://schemas.microsoft.com/office/drawing/2014/main" id="{0A561391-4A7F-B37B-DB36-47B5DADC9095}"/>
              </a:ext>
            </a:extLst>
          </p:cNvPr>
          <p:cNvSpPr txBox="1"/>
          <p:nvPr/>
        </p:nvSpPr>
        <p:spPr>
          <a:xfrm>
            <a:off x="550607" y="2477729"/>
            <a:ext cx="7806813" cy="3752566"/>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tabLst>
                <a:tab pos="2865755" algn="ctr"/>
                <a:tab pos="4669155"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My general approach for opening new restaurant will focus on 4 things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2865755" algn="ctr"/>
                <a:tab pos="4669155"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1- Cuisine – The cuisine which I will select will be Familiar and Favorable to the Locality where I am planning to open the restaurant.</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2865755" algn="ctr"/>
                <a:tab pos="4669155"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2- Price range – I will always go with medium and higher price like upper bracket of price range. I will consider the lower price if and only if it has high demand.</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2865755" algn="ctr"/>
                <a:tab pos="4669155"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3- Competition &amp; High Demand - I will generally prefer the area with low competition and higher demand. Places like Hospitals, School &amp; Colleges and working areas.</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tabLst>
                <a:tab pos="2865755" algn="ctr"/>
                <a:tab pos="4669155" algn="l"/>
              </a:tabLst>
            </a:pPr>
            <a:r>
              <a:rPr lang="en-US" kern="100" dirty="0">
                <a:effectLst/>
                <a:latin typeface="Aptos" panose="020B0004020202020204" pitchFamily="34" charset="0"/>
                <a:ea typeface="Aptos" panose="020B0004020202020204" pitchFamily="34" charset="0"/>
                <a:cs typeface="Times New Roman" panose="02020603050405020304" pitchFamily="18" charset="0"/>
              </a:rPr>
              <a:t>4- Service – I will ensure that we provide the best service in that area where we are working</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D6B0A51-8BF7-7587-F783-DD44D9374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0663" y="3322963"/>
            <a:ext cx="3711337" cy="2986332"/>
          </a:xfrm>
          <a:prstGeom prst="rect">
            <a:avLst/>
          </a:prstGeom>
        </p:spPr>
      </p:pic>
      <p:sp>
        <p:nvSpPr>
          <p:cNvPr id="8" name="TextBox 7">
            <a:extLst>
              <a:ext uri="{FF2B5EF4-FFF2-40B4-BE49-F238E27FC236}">
                <a16:creationId xmlns:a16="http://schemas.microsoft.com/office/drawing/2014/main" id="{EB5B656A-63CC-8BAA-F771-885D34548B38}"/>
              </a:ext>
            </a:extLst>
          </p:cNvPr>
          <p:cNvSpPr txBox="1"/>
          <p:nvPr/>
        </p:nvSpPr>
        <p:spPr>
          <a:xfrm>
            <a:off x="1315265" y="1118976"/>
            <a:ext cx="6546779" cy="830997"/>
          </a:xfrm>
          <a:prstGeom prst="rect">
            <a:avLst/>
          </a:prstGeom>
          <a:noFill/>
        </p:spPr>
        <p:txBody>
          <a:bodyPr wrap="square" rtlCol="0">
            <a:spAutoFit/>
          </a:bodyPr>
          <a:lstStyle/>
          <a:p>
            <a:r>
              <a:rPr lang="en-US" sz="2400" b="1" dirty="0"/>
              <a:t>Analytical approach to open n restaurant in selected  Cities/Countries.</a:t>
            </a:r>
            <a:endParaRPr lang="en-IN" sz="2400" b="1" dirty="0"/>
          </a:p>
        </p:txBody>
      </p:sp>
    </p:spTree>
    <p:extLst>
      <p:ext uri="{BB962C8B-B14F-4D97-AF65-F5344CB8AC3E}">
        <p14:creationId xmlns:p14="http://schemas.microsoft.com/office/powerpoint/2010/main" val="275742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404895-CA98-C0C4-8EFF-05C8D55EDD4B}"/>
              </a:ext>
            </a:extLst>
          </p:cNvPr>
          <p:cNvSpPr txBox="1"/>
          <p:nvPr/>
        </p:nvSpPr>
        <p:spPr>
          <a:xfrm>
            <a:off x="2674374" y="481781"/>
            <a:ext cx="5830529" cy="707886"/>
          </a:xfrm>
          <a:prstGeom prst="rect">
            <a:avLst/>
          </a:prstGeom>
          <a:noFill/>
        </p:spPr>
        <p:txBody>
          <a:bodyPr wrap="square" rtlCol="0">
            <a:spAutoFit/>
          </a:bodyPr>
          <a:lstStyle/>
          <a:p>
            <a:pPr algn="ctr"/>
            <a:r>
              <a:rPr lang="en-US" sz="4000" b="1" dirty="0">
                <a:solidFill>
                  <a:schemeClr val="tx2"/>
                </a:solidFill>
                <a:latin typeface="Arial" panose="020B0604020202020204" pitchFamily="34" charset="0"/>
                <a:cs typeface="Arial" panose="020B0604020202020204" pitchFamily="34" charset="0"/>
              </a:rPr>
              <a:t>Dashboard</a:t>
            </a:r>
            <a:endParaRPr lang="en-IN" sz="2800" b="1" dirty="0">
              <a:solidFill>
                <a:schemeClr val="tx2"/>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70A5E2-4D10-AADD-9FE4-9F67BD64DADE}"/>
              </a:ext>
            </a:extLst>
          </p:cNvPr>
          <p:cNvPicPr>
            <a:picLocks noChangeAspect="1"/>
          </p:cNvPicPr>
          <p:nvPr/>
        </p:nvPicPr>
        <p:blipFill>
          <a:blip r:embed="rId2"/>
          <a:stretch>
            <a:fillRect/>
          </a:stretch>
        </p:blipFill>
        <p:spPr>
          <a:xfrm>
            <a:off x="95037" y="1386349"/>
            <a:ext cx="12001926" cy="5276648"/>
          </a:xfrm>
          <a:prstGeom prst="rect">
            <a:avLst/>
          </a:prstGeom>
        </p:spPr>
      </p:pic>
    </p:spTree>
    <p:extLst>
      <p:ext uri="{BB962C8B-B14F-4D97-AF65-F5344CB8AC3E}">
        <p14:creationId xmlns:p14="http://schemas.microsoft.com/office/powerpoint/2010/main" val="352657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625-F267-F3EE-E554-40EDA4F5AD3A}"/>
              </a:ext>
            </a:extLst>
          </p:cNvPr>
          <p:cNvSpPr>
            <a:spLocks noGrp="1"/>
          </p:cNvSpPr>
          <p:nvPr>
            <p:ph type="title"/>
          </p:nvPr>
        </p:nvSpPr>
        <p:spPr>
          <a:xfrm>
            <a:off x="383432" y="714629"/>
            <a:ext cx="4848269" cy="2343203"/>
          </a:xfrm>
        </p:spPr>
        <p:txBody>
          <a:bodyPr>
            <a:normAutofit/>
          </a:bodyPr>
          <a:lstStyle/>
          <a:p>
            <a:r>
              <a:rPr lang="en-IN" sz="3600" b="1" dirty="0">
                <a:latin typeface="Arial" panose="020B0604020202020204" pitchFamily="34" charset="0"/>
                <a:cs typeface="Arial" panose="020B0604020202020204" pitchFamily="34" charset="0"/>
              </a:rPr>
              <a:t>How Zomato Works</a:t>
            </a:r>
            <a:br>
              <a:rPr lang="en-IN" sz="3600" b="1" dirty="0"/>
            </a:br>
            <a:r>
              <a:rPr lang="en-IN" sz="2400" b="1" dirty="0"/>
              <a:t>Zomato is not just a Food delivery app, It works various field in food industry</a:t>
            </a:r>
            <a:endParaRPr lang="en-IN" sz="3600" b="1" dirty="0"/>
          </a:p>
        </p:txBody>
      </p:sp>
      <p:pic>
        <p:nvPicPr>
          <p:cNvPr id="4" name="Picture 3">
            <a:extLst>
              <a:ext uri="{FF2B5EF4-FFF2-40B4-BE49-F238E27FC236}">
                <a16:creationId xmlns:a16="http://schemas.microsoft.com/office/drawing/2014/main" id="{A26C79EF-CD52-AF80-7594-9871C3EC8EE7}"/>
              </a:ext>
            </a:extLst>
          </p:cNvPr>
          <p:cNvPicPr>
            <a:picLocks noChangeAspect="1"/>
          </p:cNvPicPr>
          <p:nvPr/>
        </p:nvPicPr>
        <p:blipFill>
          <a:blip r:embed="rId2"/>
          <a:stretch>
            <a:fillRect/>
          </a:stretch>
        </p:blipFill>
        <p:spPr>
          <a:xfrm>
            <a:off x="5629546" y="327167"/>
            <a:ext cx="6338820" cy="6203663"/>
          </a:xfrm>
          <a:prstGeom prst="rect">
            <a:avLst/>
          </a:prstGeom>
        </p:spPr>
      </p:pic>
      <p:pic>
        <p:nvPicPr>
          <p:cNvPr id="6" name="Picture 5">
            <a:extLst>
              <a:ext uri="{FF2B5EF4-FFF2-40B4-BE49-F238E27FC236}">
                <a16:creationId xmlns:a16="http://schemas.microsoft.com/office/drawing/2014/main" id="{51EF0F64-880F-7D9C-479D-B017AF863564}"/>
              </a:ext>
            </a:extLst>
          </p:cNvPr>
          <p:cNvPicPr>
            <a:picLocks noChangeAspect="1"/>
          </p:cNvPicPr>
          <p:nvPr/>
        </p:nvPicPr>
        <p:blipFill>
          <a:blip r:embed="rId3"/>
          <a:stretch>
            <a:fillRect/>
          </a:stretch>
        </p:blipFill>
        <p:spPr>
          <a:xfrm>
            <a:off x="223634" y="3416296"/>
            <a:ext cx="5167867" cy="3114534"/>
          </a:xfrm>
          <a:prstGeom prst="rect">
            <a:avLst/>
          </a:prstGeom>
        </p:spPr>
      </p:pic>
    </p:spTree>
    <p:extLst>
      <p:ext uri="{BB962C8B-B14F-4D97-AF65-F5344CB8AC3E}">
        <p14:creationId xmlns:p14="http://schemas.microsoft.com/office/powerpoint/2010/main" val="20564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4D3F66-0C66-23D7-54B5-D8319914B646}"/>
              </a:ext>
            </a:extLst>
          </p:cNvPr>
          <p:cNvSpPr txBox="1"/>
          <p:nvPr/>
        </p:nvSpPr>
        <p:spPr>
          <a:xfrm>
            <a:off x="2192594" y="2743199"/>
            <a:ext cx="8229600" cy="2308324"/>
          </a:xfrm>
          <a:prstGeom prst="rect">
            <a:avLst/>
          </a:prstGeom>
          <a:noFill/>
        </p:spPr>
        <p:txBody>
          <a:bodyPr wrap="square">
            <a:spAutoFit/>
          </a:bodyPr>
          <a:lstStyle/>
          <a:p>
            <a:r>
              <a:rPr lang="en-US" dirty="0"/>
              <a:t>The Conclusion After analyzing the data it is evident that significant opportunities exist for strategic global expansion. The data highlights a robust demand for diverse dining options and a growing appetite for innovative restaurant concepts across various regions. By capitalizing on these insights, restaurant chains can strategically position themselves in emerging markets, tailor their offerings to local preferences, and take advantage of the expanding global food service industry. This approach not only promises to enhance brand presence but also to drive substantial growth in new international markets. </a:t>
            </a:r>
            <a:endParaRPr lang="en-IN" dirty="0"/>
          </a:p>
        </p:txBody>
      </p:sp>
      <p:sp>
        <p:nvSpPr>
          <p:cNvPr id="4" name="TextBox 3">
            <a:extLst>
              <a:ext uri="{FF2B5EF4-FFF2-40B4-BE49-F238E27FC236}">
                <a16:creationId xmlns:a16="http://schemas.microsoft.com/office/drawing/2014/main" id="{CDFB35AA-C54F-E592-03E4-33222165B217}"/>
              </a:ext>
            </a:extLst>
          </p:cNvPr>
          <p:cNvSpPr txBox="1"/>
          <p:nvPr/>
        </p:nvSpPr>
        <p:spPr>
          <a:xfrm>
            <a:off x="3991897" y="1238865"/>
            <a:ext cx="3637935" cy="646331"/>
          </a:xfrm>
          <a:prstGeom prst="rect">
            <a:avLst/>
          </a:prstGeom>
          <a:noFill/>
        </p:spPr>
        <p:txBody>
          <a:bodyPr wrap="square" rtlCol="0">
            <a:spAutoFit/>
          </a:bodyPr>
          <a:lstStyle/>
          <a:p>
            <a:pPr algn="ctr"/>
            <a:r>
              <a:rPr lang="en-US" sz="3600" dirty="0"/>
              <a:t>Conclusion</a:t>
            </a:r>
            <a:endParaRPr lang="en-IN" sz="3600" dirty="0"/>
          </a:p>
        </p:txBody>
      </p:sp>
    </p:spTree>
    <p:extLst>
      <p:ext uri="{BB962C8B-B14F-4D97-AF65-F5344CB8AC3E}">
        <p14:creationId xmlns:p14="http://schemas.microsoft.com/office/powerpoint/2010/main" val="25911964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F5E967-B67E-2BC2-5D00-7119F41C4334}"/>
              </a:ext>
            </a:extLst>
          </p:cNvPr>
          <p:cNvPicPr>
            <a:picLocks noChangeAspect="1"/>
          </p:cNvPicPr>
          <p:nvPr/>
        </p:nvPicPr>
        <p:blipFill>
          <a:blip r:embed="rId2"/>
          <a:stretch>
            <a:fillRect/>
          </a:stretch>
        </p:blipFill>
        <p:spPr>
          <a:xfrm>
            <a:off x="0" y="8582"/>
            <a:ext cx="12192000" cy="6840835"/>
          </a:xfrm>
          <a:prstGeom prst="rect">
            <a:avLst/>
          </a:prstGeom>
        </p:spPr>
      </p:pic>
    </p:spTree>
    <p:extLst>
      <p:ext uri="{BB962C8B-B14F-4D97-AF65-F5344CB8AC3E}">
        <p14:creationId xmlns:p14="http://schemas.microsoft.com/office/powerpoint/2010/main" val="144329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A058-2ED7-E67D-6CD8-0A441558E1E6}"/>
              </a:ext>
            </a:extLst>
          </p:cNvPr>
          <p:cNvSpPr>
            <a:spLocks noGrp="1"/>
          </p:cNvSpPr>
          <p:nvPr>
            <p:ph type="title"/>
          </p:nvPr>
        </p:nvSpPr>
        <p:spPr>
          <a:xfrm>
            <a:off x="1393638" y="363794"/>
            <a:ext cx="9404723" cy="717755"/>
          </a:xfrm>
        </p:spPr>
        <p:txBody>
          <a:bodyPr/>
          <a:lstStyle/>
          <a:p>
            <a:pPr algn="ctr"/>
            <a:r>
              <a:rPr lang="en-IN" dirty="0"/>
              <a:t>Problem Statement</a:t>
            </a:r>
          </a:p>
        </p:txBody>
      </p:sp>
      <p:sp>
        <p:nvSpPr>
          <p:cNvPr id="4" name="TextBox 3">
            <a:extLst>
              <a:ext uri="{FF2B5EF4-FFF2-40B4-BE49-F238E27FC236}">
                <a16:creationId xmlns:a16="http://schemas.microsoft.com/office/drawing/2014/main" id="{5D8C5F94-D60E-E83F-BC06-46132DF6DCB6}"/>
              </a:ext>
            </a:extLst>
          </p:cNvPr>
          <p:cNvSpPr txBox="1"/>
          <p:nvPr/>
        </p:nvSpPr>
        <p:spPr>
          <a:xfrm>
            <a:off x="1179871" y="1851965"/>
            <a:ext cx="9055510" cy="3139321"/>
          </a:xfrm>
          <a:prstGeom prst="rect">
            <a:avLst/>
          </a:prstGeom>
          <a:noFill/>
        </p:spPr>
        <p:txBody>
          <a:bodyPr wrap="square">
            <a:spAutoFit/>
          </a:bodyPr>
          <a:lstStyle/>
          <a:p>
            <a:r>
              <a:rPr lang="en-IN" dirty="0"/>
              <a:t>Despite Zomato's vast user base and global presence, there exists a significant gap in the market for high-quality, Zomato-branded restaurants that offer a consistent and exceptional dining experience across different countries. Current challenges include :</a:t>
            </a:r>
          </a:p>
          <a:p>
            <a:endParaRPr lang="en-IN" dirty="0"/>
          </a:p>
          <a:p>
            <a:pPr marL="342900" indent="-342900">
              <a:buAutoNum type="arabicPeriod"/>
            </a:pPr>
            <a:r>
              <a:rPr lang="en-IN" dirty="0"/>
              <a:t>Inconsistent dining experiences across locations.</a:t>
            </a:r>
          </a:p>
          <a:p>
            <a:pPr marL="342900" indent="-342900">
              <a:buAutoNum type="arabicPeriod"/>
            </a:pPr>
            <a:r>
              <a:rPr lang="en-IN" dirty="0"/>
              <a:t>Limited brand visibility and recognition in new markets.</a:t>
            </a:r>
          </a:p>
          <a:p>
            <a:pPr marL="342900" indent="-342900">
              <a:buAutoNum type="arabicPeriod"/>
            </a:pPr>
            <a:r>
              <a:rPr lang="en-IN" dirty="0"/>
              <a:t>Difficulty in maintaining quality control and standards across multiple locations.</a:t>
            </a:r>
          </a:p>
          <a:p>
            <a:pPr marL="342900" indent="-342900">
              <a:buAutoNum type="arabicPeriod"/>
            </a:pPr>
            <a:r>
              <a:rPr lang="en-IN" dirty="0"/>
              <a:t>Inefficient use of Zomato's vast user data and insights for restaurant development</a:t>
            </a:r>
          </a:p>
        </p:txBody>
      </p:sp>
    </p:spTree>
    <p:extLst>
      <p:ext uri="{BB962C8B-B14F-4D97-AF65-F5344CB8AC3E}">
        <p14:creationId xmlns:p14="http://schemas.microsoft.com/office/powerpoint/2010/main" val="2106695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154DD1-3791-48A5-CC4C-BE30465C3F82}"/>
              </a:ext>
            </a:extLst>
          </p:cNvPr>
          <p:cNvSpPr txBox="1"/>
          <p:nvPr/>
        </p:nvSpPr>
        <p:spPr>
          <a:xfrm>
            <a:off x="1764890" y="462116"/>
            <a:ext cx="8662219" cy="584775"/>
          </a:xfrm>
          <a:prstGeom prst="rect">
            <a:avLst/>
          </a:prstGeom>
          <a:noFill/>
        </p:spPr>
        <p:txBody>
          <a:bodyPr wrap="square" rtlCol="0">
            <a:spAutoFit/>
          </a:bodyPr>
          <a:lstStyle/>
          <a:p>
            <a:pPr algn="ctr"/>
            <a:r>
              <a:rPr lang="en-US" sz="3200" b="1" dirty="0"/>
              <a:t>Objective</a:t>
            </a:r>
            <a:endParaRPr lang="en-IN" b="1" dirty="0"/>
          </a:p>
        </p:txBody>
      </p:sp>
      <p:sp>
        <p:nvSpPr>
          <p:cNvPr id="3" name="TextBox 2">
            <a:extLst>
              <a:ext uri="{FF2B5EF4-FFF2-40B4-BE49-F238E27FC236}">
                <a16:creationId xmlns:a16="http://schemas.microsoft.com/office/drawing/2014/main" id="{BB447F3D-1862-D391-B63E-A6782707CBAC}"/>
              </a:ext>
            </a:extLst>
          </p:cNvPr>
          <p:cNvSpPr txBox="1"/>
          <p:nvPr/>
        </p:nvSpPr>
        <p:spPr>
          <a:xfrm>
            <a:off x="658762" y="1477492"/>
            <a:ext cx="7226709" cy="3416320"/>
          </a:xfrm>
          <a:prstGeom prst="rect">
            <a:avLst/>
          </a:prstGeom>
          <a:noFill/>
        </p:spPr>
        <p:txBody>
          <a:bodyPr wrap="square" rtlCol="0">
            <a:spAutoFit/>
          </a:bodyPr>
          <a:lstStyle/>
          <a:p>
            <a:pPr algn="just"/>
            <a:r>
              <a:rPr lang="en-IN" dirty="0">
                <a:solidFill>
                  <a:schemeClr val="tx2"/>
                </a:solidFill>
                <a:latin typeface="Arial" panose="020B0604020202020204" pitchFamily="34" charset="0"/>
                <a:cs typeface="Arial" panose="020B0604020202020204" pitchFamily="34" charset="0"/>
              </a:rPr>
              <a:t>Zomato is a large company which works in Food and Beverage business. There is huge amount of data that it generates through its website and application. We are given a some of that data and our objective is ta analyse that given data and bring out some Insights for the growth of company.</a:t>
            </a:r>
          </a:p>
          <a:p>
            <a:pPr algn="just"/>
            <a:r>
              <a:rPr lang="en-IN" dirty="0">
                <a:solidFill>
                  <a:schemeClr val="tx2"/>
                </a:solidFill>
                <a:latin typeface="Arial" panose="020B0604020202020204" pitchFamily="34" charset="0"/>
                <a:cs typeface="Arial" panose="020B0604020202020204" pitchFamily="34" charset="0"/>
              </a:rPr>
              <a:t>  The data is given in table form which contains various information like number of restaurants , countries and cities where they are located, opening date cuisines, rating, price range etc.</a:t>
            </a:r>
          </a:p>
          <a:p>
            <a:pPr algn="just"/>
            <a:endParaRPr lang="en-IN" dirty="0">
              <a:solidFill>
                <a:schemeClr val="tx2"/>
              </a:solidFill>
              <a:latin typeface="Arial" panose="020B0604020202020204" pitchFamily="34" charset="0"/>
              <a:cs typeface="Arial" panose="020B0604020202020204" pitchFamily="34" charset="0"/>
            </a:endParaRPr>
          </a:p>
          <a:p>
            <a:pPr algn="just"/>
            <a:r>
              <a:rPr lang="en-IN" dirty="0">
                <a:solidFill>
                  <a:schemeClr val="tx2"/>
                </a:solidFill>
                <a:latin typeface="Arial" panose="020B0604020202020204" pitchFamily="34" charset="0"/>
                <a:cs typeface="Arial" panose="020B0604020202020204" pitchFamily="34" charset="0"/>
              </a:rPr>
              <a:t>   Our objective is to clean data, handle missing values and then present the data in simple and readable form which will be easy for understanding ani getting Insights.</a:t>
            </a:r>
          </a:p>
        </p:txBody>
      </p:sp>
      <p:pic>
        <p:nvPicPr>
          <p:cNvPr id="4" name="Picture 3">
            <a:extLst>
              <a:ext uri="{FF2B5EF4-FFF2-40B4-BE49-F238E27FC236}">
                <a16:creationId xmlns:a16="http://schemas.microsoft.com/office/drawing/2014/main" id="{014D133E-19E4-4BAD-D79C-CDF59DDBA623}"/>
              </a:ext>
            </a:extLst>
          </p:cNvPr>
          <p:cNvPicPr>
            <a:picLocks noChangeAspect="1"/>
          </p:cNvPicPr>
          <p:nvPr/>
        </p:nvPicPr>
        <p:blipFill>
          <a:blip r:embed="rId2"/>
          <a:stretch>
            <a:fillRect/>
          </a:stretch>
        </p:blipFill>
        <p:spPr>
          <a:xfrm>
            <a:off x="8658531" y="3185652"/>
            <a:ext cx="3537156" cy="3537156"/>
          </a:xfrm>
          <a:prstGeom prst="rect">
            <a:avLst/>
          </a:prstGeom>
        </p:spPr>
      </p:pic>
    </p:spTree>
    <p:extLst>
      <p:ext uri="{BB962C8B-B14F-4D97-AF65-F5344CB8AC3E}">
        <p14:creationId xmlns:p14="http://schemas.microsoft.com/office/powerpoint/2010/main" val="3484132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AB7D-F9DE-B77D-E708-B7AA285345D3}"/>
              </a:ext>
            </a:extLst>
          </p:cNvPr>
          <p:cNvSpPr>
            <a:spLocks noGrp="1"/>
          </p:cNvSpPr>
          <p:nvPr>
            <p:ph type="title"/>
          </p:nvPr>
        </p:nvSpPr>
        <p:spPr>
          <a:xfrm>
            <a:off x="916858" y="109486"/>
            <a:ext cx="10515600" cy="706591"/>
          </a:xfrm>
        </p:spPr>
        <p:txBody>
          <a:bodyPr/>
          <a:lstStyle/>
          <a:p>
            <a:pPr algn="ctr"/>
            <a:r>
              <a:rPr lang="en-IN" b="1" u="sng" dirty="0"/>
              <a:t>Overview on Zomato Dataset</a:t>
            </a:r>
          </a:p>
        </p:txBody>
      </p:sp>
      <p:sp>
        <p:nvSpPr>
          <p:cNvPr id="4" name="TextBox 3">
            <a:extLst>
              <a:ext uri="{FF2B5EF4-FFF2-40B4-BE49-F238E27FC236}">
                <a16:creationId xmlns:a16="http://schemas.microsoft.com/office/drawing/2014/main" id="{337DD107-248A-4260-F6DC-9590951BC403}"/>
              </a:ext>
            </a:extLst>
          </p:cNvPr>
          <p:cNvSpPr txBox="1"/>
          <p:nvPr/>
        </p:nvSpPr>
        <p:spPr>
          <a:xfrm>
            <a:off x="576415" y="1170039"/>
            <a:ext cx="11039170" cy="3518271"/>
          </a:xfrm>
          <a:prstGeom prst="rect">
            <a:avLst/>
          </a:prstGeom>
          <a:noFill/>
        </p:spPr>
        <p:txBody>
          <a:bodyPr wrap="square">
            <a:spAutoFit/>
          </a:bodyPr>
          <a:lstStyle/>
          <a:p>
            <a:pPr algn="just">
              <a:lnSpc>
                <a:spcPct val="107000"/>
              </a:lnSpc>
              <a:spcAft>
                <a:spcPts val="800"/>
              </a:spcAft>
            </a:pPr>
            <a:r>
              <a:rPr lang="en-IN" sz="2800" b="1" kern="100" dirty="0">
                <a:effectLst/>
                <a:latin typeface="Aptos" panose="020B0004020202020204" pitchFamily="34" charset="0"/>
                <a:ea typeface="Aptos" panose="020B0004020202020204" pitchFamily="34" charset="0"/>
                <a:cs typeface="Times New Roman" panose="02020603050405020304" pitchFamily="18" charset="0"/>
              </a:rPr>
              <a:t>Data overview</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There is total of 9551 restaurants present in data.</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 restaurants are located in 15 countries and 141 cities.</a:t>
            </a:r>
          </a:p>
          <a:p>
            <a:pPr marL="342900" lvl="0" indent="-342900" algn="just">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There are 1824 types of cuisine options including breakfast, lunch, dinner and dessert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 data contains the date of opening of the restaurant is located</a:t>
            </a:r>
            <a:r>
              <a:rPr lang="en-IN" b="1" kern="100" dirty="0">
                <a:latin typeface="Aptos" panose="020B0004020202020204" pitchFamily="34" charset="0"/>
                <a:ea typeface="Aptos" panose="020B0004020202020204" pitchFamily="34" charset="0"/>
                <a:cs typeface="Times New Roman" panose="02020603050405020304" pitchFamily="18" charset="0"/>
              </a:rPr>
              <a:t> in each country.</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Information like Rating, Price range, votes, provided with data.</a:t>
            </a:r>
            <a:r>
              <a:rPr lang="en-IN" b="1" kern="100" dirty="0">
                <a:latin typeface="Aptos" panose="020B0004020202020204" pitchFamily="34" charset="0"/>
                <a:ea typeface="Aptos" panose="020B0004020202020204" pitchFamily="34" charset="0"/>
                <a:cs typeface="Times New Roman" panose="02020603050405020304" pitchFamily="18" charset="0"/>
              </a:rPr>
              <a:t> T</a:t>
            </a:r>
            <a:r>
              <a:rPr lang="en-IN" b="1" kern="100" dirty="0">
                <a:effectLst/>
                <a:latin typeface="Aptos" panose="020B0004020202020204" pitchFamily="34" charset="0"/>
                <a:ea typeface="Aptos" panose="020B0004020202020204" pitchFamily="34" charset="0"/>
                <a:cs typeface="Times New Roman" panose="02020603050405020304" pitchFamily="18" charset="0"/>
              </a:rPr>
              <a:t>he average cost  two is also given for reference to pull out insights.</a:t>
            </a:r>
          </a:p>
          <a:p>
            <a:pPr marL="342900" lvl="0" indent="-342900" algn="just">
              <a:lnSpc>
                <a:spcPct val="107000"/>
              </a:lnSpc>
              <a:spcAft>
                <a:spcPts val="800"/>
              </a:spcAft>
              <a:buFont typeface="Symbol" panose="05050102010706020507" pitchFamily="18" charset="2"/>
              <a:buChar char=""/>
            </a:pPr>
            <a:r>
              <a:rPr lang="en-IN" b="1" kern="100" dirty="0">
                <a:latin typeface="Aptos" panose="020B0004020202020204" pitchFamily="34" charset="0"/>
                <a:ea typeface="Aptos" panose="020B0004020202020204" pitchFamily="34" charset="0"/>
                <a:cs typeface="Times New Roman" panose="02020603050405020304" pitchFamily="18" charset="0"/>
              </a:rPr>
              <a:t>The information like does the restaurant provide online delivery, does it have table booking is also provided which is beneficial for getting insights.</a:t>
            </a:r>
          </a:p>
          <a:p>
            <a:pPr marL="342900" lvl="0" indent="-342900" algn="just">
              <a:lnSpc>
                <a:spcPct val="107000"/>
              </a:lnSpc>
              <a:spcAft>
                <a:spcPts val="800"/>
              </a:spcAft>
              <a:buFont typeface="Symbol" panose="05050102010706020507" pitchFamily="18" charset="2"/>
              <a:buChar char=""/>
            </a:pP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051CC9A-F106-B3A1-7433-D020E83A5C52}"/>
              </a:ext>
            </a:extLst>
          </p:cNvPr>
          <p:cNvPicPr>
            <a:picLocks noChangeAspect="1"/>
          </p:cNvPicPr>
          <p:nvPr/>
        </p:nvPicPr>
        <p:blipFill>
          <a:blip r:embed="rId2"/>
          <a:srcRect r="9456"/>
          <a:stretch/>
        </p:blipFill>
        <p:spPr>
          <a:xfrm>
            <a:off x="344128" y="4688310"/>
            <a:ext cx="11503744" cy="1357114"/>
          </a:xfrm>
          <a:prstGeom prst="rect">
            <a:avLst/>
          </a:prstGeom>
        </p:spPr>
      </p:pic>
    </p:spTree>
    <p:extLst>
      <p:ext uri="{BB962C8B-B14F-4D97-AF65-F5344CB8AC3E}">
        <p14:creationId xmlns:p14="http://schemas.microsoft.com/office/powerpoint/2010/main" val="1684082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72296F-0455-8855-96D7-9D57383C76AA}"/>
              </a:ext>
            </a:extLst>
          </p:cNvPr>
          <p:cNvSpPr txBox="1"/>
          <p:nvPr/>
        </p:nvSpPr>
        <p:spPr>
          <a:xfrm>
            <a:off x="285126" y="1031549"/>
            <a:ext cx="6268072" cy="4794902"/>
          </a:xfrm>
          <a:prstGeom prst="rect">
            <a:avLst/>
          </a:prstGeom>
          <a:noFill/>
        </p:spPr>
        <p:txBody>
          <a:bodyPr wrap="square">
            <a:spAutoFit/>
          </a:bodyPr>
          <a:lstStyle/>
          <a:p>
            <a:pPr>
              <a:lnSpc>
                <a:spcPct val="107000"/>
              </a:lnSpc>
              <a:spcAft>
                <a:spcPts val="800"/>
              </a:spcAft>
            </a:pPr>
            <a:r>
              <a:rPr lang="en-IN" sz="2800" b="1" kern="100" dirty="0">
                <a:effectLst/>
                <a:latin typeface="Aptos" panose="020B0004020202020204" pitchFamily="34" charset="0"/>
                <a:ea typeface="Aptos" panose="020B0004020202020204" pitchFamily="34" charset="0"/>
                <a:cs typeface="Times New Roman" panose="02020603050405020304" pitchFamily="18" charset="0"/>
              </a:rPr>
              <a:t>Data Cleaning</a:t>
            </a:r>
            <a:endParaRPr lang="en-IN" sz="2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 column like Latitude and Longitude which were </a:t>
            </a:r>
            <a:r>
              <a:rPr lang="en-IN" b="1" kern="100" dirty="0">
                <a:latin typeface="Aptos" panose="020B0004020202020204" pitchFamily="34" charset="0"/>
                <a:ea typeface="Aptos" panose="020B0004020202020204" pitchFamily="34" charset="0"/>
                <a:cs typeface="Times New Roman" panose="02020603050405020304" pitchFamily="18" charset="0"/>
              </a:rPr>
              <a:t>having lots of blank values was </a:t>
            </a:r>
            <a:r>
              <a:rPr lang="en-IN" b="1" kern="100" dirty="0">
                <a:effectLst/>
                <a:latin typeface="Aptos" panose="020B0004020202020204" pitchFamily="34" charset="0"/>
                <a:ea typeface="Aptos" panose="020B0004020202020204" pitchFamily="34" charset="0"/>
                <a:cs typeface="Times New Roman" panose="02020603050405020304" pitchFamily="18" charset="0"/>
              </a:rPr>
              <a:t>deleted.</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Blank space in cuisine column was filled corresponding to its Country code with most popular cuisines  .</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Customised column was created for price for two with its currency symbol.</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New column was created to extract country name using given country code.</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Year of opening was separated in separate column.</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Price for two was converted in Indian currency and stored in separate column.</a:t>
            </a:r>
            <a:endParaRPr lang="en-IN"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b="1" kern="100" dirty="0">
                <a:effectLst/>
                <a:latin typeface="Aptos" panose="020B0004020202020204" pitchFamily="34" charset="0"/>
                <a:ea typeface="Aptos" panose="020B0004020202020204" pitchFamily="34" charset="0"/>
                <a:cs typeface="Times New Roman" panose="02020603050405020304" pitchFamily="18" charset="0"/>
              </a:rPr>
              <a:t>The rating was simplified and categorized in 4 parts for further use</a:t>
            </a:r>
            <a:r>
              <a:rPr lang="en-IN" sz="16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074" name="Picture 2" descr="6 Data Cleansing Strategies Your Organization Needs Right Now - Spiceworks">
            <a:extLst>
              <a:ext uri="{FF2B5EF4-FFF2-40B4-BE49-F238E27FC236}">
                <a16:creationId xmlns:a16="http://schemas.microsoft.com/office/drawing/2014/main" id="{703EA383-43FB-AAB6-9EE7-D26359BDE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109" y="2136058"/>
            <a:ext cx="5171765" cy="25858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3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FCFEF1-2415-6BA0-8A96-9501AB0404C3}"/>
              </a:ext>
            </a:extLst>
          </p:cNvPr>
          <p:cNvSpPr txBox="1"/>
          <p:nvPr/>
        </p:nvSpPr>
        <p:spPr>
          <a:xfrm>
            <a:off x="284413" y="1347020"/>
            <a:ext cx="6505145" cy="4794902"/>
          </a:xfrm>
          <a:prstGeom prst="rect">
            <a:avLst/>
          </a:prstGeom>
          <a:noFill/>
        </p:spPr>
        <p:txBody>
          <a:bodyPr wrap="square">
            <a:spAutoFit/>
          </a:bodyPr>
          <a:lstStyle/>
          <a:p>
            <a:pPr>
              <a:lnSpc>
                <a:spcPct val="107000"/>
              </a:lnSpc>
              <a:spcAft>
                <a:spcPts val="800"/>
              </a:spcAft>
            </a:pPr>
            <a:r>
              <a:rPr lang="en-IN" sz="2800" b="1" kern="100" dirty="0">
                <a:effectLst/>
                <a:latin typeface="Arial" panose="020B0604020202020204" pitchFamily="34" charset="0"/>
                <a:ea typeface="Aptos" panose="020B0004020202020204" pitchFamily="34" charset="0"/>
                <a:cs typeface="Arial" panose="020B0604020202020204" pitchFamily="34" charset="0"/>
              </a:rPr>
              <a:t>Analytical Approach and Tools</a:t>
            </a:r>
            <a:endParaRPr lang="en-IN" sz="2800"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lnSpc>
                <a:spcPct val="107000"/>
              </a:lnSpc>
              <a:buFont typeface="Aptos" panose="020B0004020202020204" pitchFamily="34" charset="0"/>
              <a:buChar char="•"/>
            </a:pPr>
            <a:r>
              <a:rPr lang="en-IN" b="1" u="sng" kern="100" dirty="0">
                <a:effectLst/>
                <a:latin typeface="Arial" panose="020B0604020202020204" pitchFamily="34" charset="0"/>
                <a:ea typeface="Aptos" panose="020B0004020202020204" pitchFamily="34" charset="0"/>
                <a:cs typeface="Arial" panose="020B0604020202020204" pitchFamily="34" charset="0"/>
              </a:rPr>
              <a:t>Data Cleaning</a:t>
            </a:r>
            <a:r>
              <a:rPr lang="en-IN" b="1" kern="100" dirty="0">
                <a:effectLst/>
                <a:latin typeface="Arial" panose="020B0604020202020204" pitchFamily="34" charset="0"/>
                <a:ea typeface="Aptos" panose="020B0004020202020204" pitchFamily="34" charset="0"/>
                <a:cs typeface="Arial" panose="020B0604020202020204" pitchFamily="34" charset="0"/>
              </a:rPr>
              <a:t>: Unwanted columns were deleted for making data clean. Find and replace was used to replace blanks from cuisine column.</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lnSpc>
                <a:spcPct val="107000"/>
              </a:lnSpc>
              <a:buFont typeface="Aptos" panose="020B0004020202020204" pitchFamily="34" charset="0"/>
              <a:buChar char="•"/>
            </a:pPr>
            <a:r>
              <a:rPr lang="en-IN" b="1" u="sng" kern="100" dirty="0">
                <a:effectLst/>
                <a:latin typeface="Arial" panose="020B0604020202020204" pitchFamily="34" charset="0"/>
                <a:ea typeface="Aptos" panose="020B0004020202020204" pitchFamily="34" charset="0"/>
                <a:cs typeface="Arial" panose="020B0604020202020204" pitchFamily="34" charset="0"/>
              </a:rPr>
              <a:t>Data Enrichment</a:t>
            </a:r>
            <a:r>
              <a:rPr lang="en-IN" b="1" kern="100" dirty="0">
                <a:effectLst/>
                <a:latin typeface="Arial" panose="020B0604020202020204" pitchFamily="34" charset="0"/>
                <a:ea typeface="Aptos" panose="020B0004020202020204" pitchFamily="34" charset="0"/>
                <a:cs typeface="Arial" panose="020B0604020202020204" pitchFamily="34" charset="0"/>
              </a:rPr>
              <a:t>: Enticed the dataset with additional variables using VLOOKUP to cross- reference.</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lnSpc>
                <a:spcPct val="107000"/>
              </a:lnSpc>
              <a:buFont typeface="Aptos" panose="020B0004020202020204" pitchFamily="34" charset="0"/>
              <a:buChar char="•"/>
            </a:pPr>
            <a:r>
              <a:rPr lang="en-IN" b="1" u="sng" kern="100" dirty="0">
                <a:effectLst/>
                <a:latin typeface="Arial" panose="020B0604020202020204" pitchFamily="34" charset="0"/>
                <a:ea typeface="Aptos" panose="020B0004020202020204" pitchFamily="34" charset="0"/>
                <a:cs typeface="Arial" panose="020B0604020202020204" pitchFamily="34" charset="0"/>
              </a:rPr>
              <a:t>Descriptive Analysis</a:t>
            </a:r>
            <a:r>
              <a:rPr lang="en-IN" b="1" kern="100" dirty="0">
                <a:effectLst/>
                <a:latin typeface="Arial" panose="020B0604020202020204" pitchFamily="34" charset="0"/>
                <a:ea typeface="Aptos" panose="020B0004020202020204" pitchFamily="34" charset="0"/>
                <a:cs typeface="Arial" panose="020B0604020202020204" pitchFamily="34" charset="0"/>
              </a:rPr>
              <a:t>: Employed PivotTables for summarizing key metrics and distinguishing data according to its Country, Rating, Year of opening, O of restaurants etc.</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342900" indent="-342900">
              <a:lnSpc>
                <a:spcPct val="107000"/>
              </a:lnSpc>
              <a:buFont typeface="Aptos" panose="020B0004020202020204" pitchFamily="34" charset="0"/>
              <a:buChar char="•"/>
            </a:pPr>
            <a:r>
              <a:rPr lang="en-IN" b="1" u="sng" kern="100" dirty="0">
                <a:effectLst/>
                <a:latin typeface="Arial" panose="020B0604020202020204" pitchFamily="34" charset="0"/>
                <a:ea typeface="Aptos" panose="020B0004020202020204" pitchFamily="34" charset="0"/>
                <a:cs typeface="Arial" panose="020B0604020202020204" pitchFamily="34" charset="0"/>
              </a:rPr>
              <a:t>Handling missing data</a:t>
            </a:r>
            <a:r>
              <a:rPr lang="en-IN" b="1" kern="100" dirty="0">
                <a:effectLst/>
                <a:latin typeface="Arial" panose="020B0604020202020204" pitchFamily="34" charset="0"/>
                <a:ea typeface="Aptos" panose="020B0004020202020204" pitchFamily="34" charset="0"/>
                <a:cs typeface="Arial" panose="020B0604020202020204" pitchFamily="34" charset="0"/>
              </a:rPr>
              <a:t>: Missing data from cuisine column</a:t>
            </a:r>
            <a:r>
              <a:rPr lang="en-IN" kern="100" dirty="0">
                <a:latin typeface="Arial" panose="020B0604020202020204" pitchFamily="34" charset="0"/>
                <a:ea typeface="Aptos" panose="020B0004020202020204" pitchFamily="34" charset="0"/>
                <a:cs typeface="Arial" panose="020B0604020202020204" pitchFamily="34" charset="0"/>
              </a:rPr>
              <a:t> </a:t>
            </a:r>
            <a:r>
              <a:rPr lang="en-IN" b="1" kern="100" dirty="0">
                <a:effectLst/>
                <a:latin typeface="Arial" panose="020B0604020202020204" pitchFamily="34" charset="0"/>
                <a:ea typeface="Aptos" panose="020B0004020202020204" pitchFamily="34" charset="0"/>
                <a:cs typeface="Arial" panose="020B0604020202020204" pitchFamily="34" charset="0"/>
              </a:rPr>
              <a:t>was cleared using Find and Replace function.</a:t>
            </a:r>
            <a:endParaRPr lang="en-IN" kern="100" dirty="0">
              <a:effectLst/>
              <a:latin typeface="Arial" panose="020B06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Font typeface="Aptos" panose="020B0004020202020204" pitchFamily="34" charset="0"/>
              <a:buChar char="•"/>
            </a:pPr>
            <a:r>
              <a:rPr lang="en-IN" b="1" u="sng" kern="100" dirty="0">
                <a:effectLst/>
                <a:latin typeface="Arial" panose="020B0604020202020204" pitchFamily="34" charset="0"/>
                <a:ea typeface="Aptos" panose="020B0004020202020204" pitchFamily="34" charset="0"/>
                <a:cs typeface="Arial" panose="020B0604020202020204" pitchFamily="34" charset="0"/>
              </a:rPr>
              <a:t>Visualization</a:t>
            </a:r>
            <a:r>
              <a:rPr lang="en-IN" b="1" kern="100" dirty="0">
                <a:effectLst/>
                <a:latin typeface="Arial" panose="020B0604020202020204" pitchFamily="34" charset="0"/>
                <a:ea typeface="Aptos" panose="020B0004020202020204" pitchFamily="34" charset="0"/>
                <a:cs typeface="Arial" panose="020B0604020202020204" pitchFamily="34" charset="0"/>
              </a:rPr>
              <a:t>: Created dashboard with dynamic charts and slicers for data representation, understanding and enabling interactive data exploration</a:t>
            </a:r>
            <a:endParaRPr lang="en-IN" kern="100" dirty="0">
              <a:effectLst/>
              <a:latin typeface="Arial" panose="020B06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5C70EEF-7B76-182D-7022-67F283B765DA}"/>
              </a:ext>
            </a:extLst>
          </p:cNvPr>
          <p:cNvSpPr txBox="1"/>
          <p:nvPr/>
        </p:nvSpPr>
        <p:spPr>
          <a:xfrm>
            <a:off x="3519948" y="314489"/>
            <a:ext cx="6096000" cy="707886"/>
          </a:xfrm>
          <a:prstGeom prst="rect">
            <a:avLst/>
          </a:prstGeom>
          <a:noFill/>
        </p:spPr>
        <p:txBody>
          <a:bodyPr wrap="square">
            <a:spAutoFit/>
          </a:bodyPr>
          <a:lstStyle/>
          <a:p>
            <a:pPr algn="ctr"/>
            <a:r>
              <a:rPr lang="en-IN" sz="4000" b="1" dirty="0">
                <a:effectLst/>
                <a:ea typeface="Aptos" panose="020B0004020202020204" pitchFamily="34" charset="0"/>
                <a:cs typeface="Arial" panose="020B0604020202020204" pitchFamily="34" charset="0"/>
              </a:rPr>
              <a:t>Methodology</a:t>
            </a:r>
            <a:endParaRPr lang="en-IN" dirty="0">
              <a:cs typeface="Arial" panose="020B0604020202020204" pitchFamily="34" charset="0"/>
            </a:endParaRPr>
          </a:p>
        </p:txBody>
      </p:sp>
      <p:pic>
        <p:nvPicPr>
          <p:cNvPr id="7" name="Picture 6">
            <a:extLst>
              <a:ext uri="{FF2B5EF4-FFF2-40B4-BE49-F238E27FC236}">
                <a16:creationId xmlns:a16="http://schemas.microsoft.com/office/drawing/2014/main" id="{65479081-E11C-CC25-7093-4503DA40DC23}"/>
              </a:ext>
            </a:extLst>
          </p:cNvPr>
          <p:cNvPicPr>
            <a:picLocks noChangeAspect="1"/>
          </p:cNvPicPr>
          <p:nvPr/>
        </p:nvPicPr>
        <p:blipFill>
          <a:blip r:embed="rId2"/>
          <a:stretch>
            <a:fillRect/>
          </a:stretch>
        </p:blipFill>
        <p:spPr>
          <a:xfrm>
            <a:off x="9569019" y="1347020"/>
            <a:ext cx="2508558" cy="1816783"/>
          </a:xfrm>
          <a:prstGeom prst="rect">
            <a:avLst/>
          </a:prstGeom>
        </p:spPr>
      </p:pic>
      <p:pic>
        <p:nvPicPr>
          <p:cNvPr id="9" name="Picture 8">
            <a:extLst>
              <a:ext uri="{FF2B5EF4-FFF2-40B4-BE49-F238E27FC236}">
                <a16:creationId xmlns:a16="http://schemas.microsoft.com/office/drawing/2014/main" id="{C95EBAA0-58D8-D665-B8A6-58366D8CC20C}"/>
              </a:ext>
            </a:extLst>
          </p:cNvPr>
          <p:cNvPicPr>
            <a:picLocks noChangeAspect="1"/>
          </p:cNvPicPr>
          <p:nvPr/>
        </p:nvPicPr>
        <p:blipFill>
          <a:blip r:embed="rId3"/>
          <a:stretch>
            <a:fillRect/>
          </a:stretch>
        </p:blipFill>
        <p:spPr>
          <a:xfrm>
            <a:off x="8909487" y="3167298"/>
            <a:ext cx="2998100" cy="1740104"/>
          </a:xfrm>
          <a:prstGeom prst="rect">
            <a:avLst/>
          </a:prstGeom>
        </p:spPr>
      </p:pic>
      <p:pic>
        <p:nvPicPr>
          <p:cNvPr id="11" name="Picture 10">
            <a:extLst>
              <a:ext uri="{FF2B5EF4-FFF2-40B4-BE49-F238E27FC236}">
                <a16:creationId xmlns:a16="http://schemas.microsoft.com/office/drawing/2014/main" id="{48A0EA72-23B9-A90A-8411-7E4FF9327AEF}"/>
              </a:ext>
            </a:extLst>
          </p:cNvPr>
          <p:cNvPicPr>
            <a:picLocks noChangeAspect="1"/>
          </p:cNvPicPr>
          <p:nvPr/>
        </p:nvPicPr>
        <p:blipFill>
          <a:blip r:embed="rId4"/>
          <a:stretch>
            <a:fillRect/>
          </a:stretch>
        </p:blipFill>
        <p:spPr>
          <a:xfrm>
            <a:off x="6789558" y="2083825"/>
            <a:ext cx="2779461" cy="1562011"/>
          </a:xfrm>
          <a:prstGeom prst="rect">
            <a:avLst/>
          </a:prstGeom>
        </p:spPr>
      </p:pic>
      <p:pic>
        <p:nvPicPr>
          <p:cNvPr id="13" name="Picture 12">
            <a:extLst>
              <a:ext uri="{FF2B5EF4-FFF2-40B4-BE49-F238E27FC236}">
                <a16:creationId xmlns:a16="http://schemas.microsoft.com/office/drawing/2014/main" id="{5A4AC25C-0534-9BBC-C241-E04C3DBC60B5}"/>
              </a:ext>
            </a:extLst>
          </p:cNvPr>
          <p:cNvPicPr>
            <a:picLocks noChangeAspect="1"/>
          </p:cNvPicPr>
          <p:nvPr/>
        </p:nvPicPr>
        <p:blipFill rotWithShape="1">
          <a:blip r:embed="rId5"/>
          <a:srcRect t="2824"/>
          <a:stretch/>
        </p:blipFill>
        <p:spPr>
          <a:xfrm>
            <a:off x="6890722" y="4434347"/>
            <a:ext cx="3193793" cy="1777693"/>
          </a:xfrm>
          <a:prstGeom prst="rect">
            <a:avLst/>
          </a:prstGeom>
        </p:spPr>
      </p:pic>
    </p:spTree>
    <p:extLst>
      <p:ext uri="{BB962C8B-B14F-4D97-AF65-F5344CB8AC3E}">
        <p14:creationId xmlns:p14="http://schemas.microsoft.com/office/powerpoint/2010/main" val="4269661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3E359-098E-7B93-5CC3-F0FC66EAA1A2}"/>
              </a:ext>
            </a:extLst>
          </p:cNvPr>
          <p:cNvSpPr txBox="1"/>
          <p:nvPr/>
        </p:nvSpPr>
        <p:spPr>
          <a:xfrm>
            <a:off x="2177844" y="373627"/>
            <a:ext cx="7836310" cy="584775"/>
          </a:xfrm>
          <a:prstGeom prst="rect">
            <a:avLst/>
          </a:prstGeom>
          <a:noFill/>
        </p:spPr>
        <p:txBody>
          <a:bodyPr wrap="square" rtlCol="0">
            <a:spAutoFit/>
          </a:bodyPr>
          <a:lstStyle/>
          <a:p>
            <a:pPr algn="ctr"/>
            <a:r>
              <a:rPr lang="en-IN" sz="3200" b="1" dirty="0">
                <a:latin typeface="Aptos" panose="020B0004020202020204" pitchFamily="34" charset="0"/>
              </a:rPr>
              <a:t>Objective Analysis of Data</a:t>
            </a:r>
          </a:p>
        </p:txBody>
      </p:sp>
      <p:sp>
        <p:nvSpPr>
          <p:cNvPr id="3" name="TextBox 2">
            <a:extLst>
              <a:ext uri="{FF2B5EF4-FFF2-40B4-BE49-F238E27FC236}">
                <a16:creationId xmlns:a16="http://schemas.microsoft.com/office/drawing/2014/main" id="{7E85D6E9-A104-0929-769B-5A861760B13D}"/>
              </a:ext>
            </a:extLst>
          </p:cNvPr>
          <p:cNvSpPr txBox="1"/>
          <p:nvPr/>
        </p:nvSpPr>
        <p:spPr>
          <a:xfrm>
            <a:off x="452284" y="1456453"/>
            <a:ext cx="11287431" cy="4524315"/>
          </a:xfrm>
          <a:prstGeom prst="rect">
            <a:avLst/>
          </a:prstGeom>
          <a:noFill/>
        </p:spPr>
        <p:txBody>
          <a:bodyPr wrap="square" rtlCol="0">
            <a:spAutoFit/>
          </a:bodyPr>
          <a:lstStyle/>
          <a:p>
            <a:pPr marL="342900" indent="-342900" algn="just">
              <a:buFont typeface="Arial" panose="020B0604020202020204" pitchFamily="34" charset="0"/>
              <a:buChar char="•"/>
            </a:pPr>
            <a:r>
              <a:rPr lang="en-IN" sz="2000" dirty="0">
                <a:latin typeface="Aptos" panose="020B0004020202020204" pitchFamily="34" charset="0"/>
              </a:rPr>
              <a:t>The Raw data has a tables which detail information of all the necessary data which was needed for analysis. The data needed to be cleaned and sorted so that could be utilised effectively that was done by various functions like Lookups, Sort &amp; Filters, Find &amp; Replace, Conditional formatting etc.</a:t>
            </a:r>
          </a:p>
          <a:p>
            <a:pPr marL="342900" indent="-342900" algn="just">
              <a:buFont typeface="Arial" panose="020B0604020202020204" pitchFamily="34" charset="0"/>
              <a:buChar char="•"/>
            </a:pPr>
            <a:r>
              <a:rPr lang="en-IN" sz="2000" dirty="0">
                <a:latin typeface="Aptos" panose="020B0004020202020204" pitchFamily="34" charset="0"/>
              </a:rPr>
              <a:t>Some new column were created for simplification purpose And were also told to do so. Some data was also deleted which was not needed or was not useful for the point of analysis it simplify the data.</a:t>
            </a:r>
          </a:p>
          <a:p>
            <a:pPr marL="342900" indent="-342900" algn="just">
              <a:buFont typeface="Arial" panose="020B0604020202020204" pitchFamily="34" charset="0"/>
              <a:buChar char="•"/>
            </a:pPr>
            <a:r>
              <a:rPr lang="en-IN" sz="2000" dirty="0">
                <a:latin typeface="Aptos" panose="020B0004020202020204" pitchFamily="34" charset="0"/>
              </a:rPr>
              <a:t>The column having the blank space were filled with respect to the country they are using Sort an filter function.</a:t>
            </a:r>
          </a:p>
          <a:p>
            <a:pPr marL="342900" indent="-342900" algn="just">
              <a:buFont typeface="Arial" panose="020B0604020202020204" pitchFamily="34" charset="0"/>
              <a:buChar char="•"/>
            </a:pPr>
            <a:r>
              <a:rPr lang="en-IN" sz="2000" dirty="0">
                <a:latin typeface="Aptos" panose="020B0004020202020204" pitchFamily="34" charset="0"/>
              </a:rPr>
              <a:t>To simplify the data various Logical functions, Aggregation functions and Conditional aggregation were used for getting the outcomes which can be used which essential for further analysis of data which made data simpler to understand an to work on it.</a:t>
            </a:r>
          </a:p>
          <a:p>
            <a:pPr marL="342900" indent="-342900" algn="just">
              <a:buFont typeface="Arial" panose="020B0604020202020204" pitchFamily="34" charset="0"/>
              <a:buChar char="•"/>
            </a:pPr>
            <a:r>
              <a:rPr lang="en-IN" sz="2000" dirty="0">
                <a:latin typeface="Aptos" panose="020B0004020202020204" pitchFamily="34" charset="0"/>
              </a:rPr>
              <a:t>Pivot charts were created to simplify the data for better visualization and understanding.</a:t>
            </a:r>
          </a:p>
          <a:p>
            <a:pPr algn="just"/>
            <a:endParaRPr lang="en-IN" sz="2400" dirty="0"/>
          </a:p>
          <a:p>
            <a:pPr algn="just"/>
            <a:r>
              <a:rPr lang="en-IN" sz="2400" dirty="0"/>
              <a:t>  </a:t>
            </a:r>
            <a:endParaRPr lang="en-IN" dirty="0"/>
          </a:p>
        </p:txBody>
      </p:sp>
    </p:spTree>
    <p:extLst>
      <p:ext uri="{BB962C8B-B14F-4D97-AF65-F5344CB8AC3E}">
        <p14:creationId xmlns:p14="http://schemas.microsoft.com/office/powerpoint/2010/main" val="2061087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2187</TotalTime>
  <Words>2106</Words>
  <Application>Microsoft Office PowerPoint</Application>
  <PresentationFormat>Widescreen</PresentationFormat>
  <Paragraphs>145</Paragraphs>
  <Slides>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Arial</vt:lpstr>
      <vt:lpstr>Calibri</vt:lpstr>
      <vt:lpstr>Century Gothic</vt:lpstr>
      <vt:lpstr>Courier New</vt:lpstr>
      <vt:lpstr>Symbol</vt:lpstr>
      <vt:lpstr>Wingdings 3</vt:lpstr>
      <vt:lpstr>Ion</vt:lpstr>
      <vt:lpstr>PowerPoint Presentation</vt:lpstr>
      <vt:lpstr>About Zomato</vt:lpstr>
      <vt:lpstr>How Zomato Works Zomato is not just a Food delivery app, It works various field in food industry</vt:lpstr>
      <vt:lpstr>Problem Statement</vt:lpstr>
      <vt:lpstr>PowerPoint Presentation</vt:lpstr>
      <vt:lpstr>Overview on Zomato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Aarya Chavan</dc:creator>
  <cp:lastModifiedBy>Aarya Chavan</cp:lastModifiedBy>
  <cp:revision>22</cp:revision>
  <dcterms:created xsi:type="dcterms:W3CDTF">2024-08-10T17:17:38Z</dcterms:created>
  <dcterms:modified xsi:type="dcterms:W3CDTF">2024-10-09T12:29:12Z</dcterms:modified>
</cp:coreProperties>
</file>